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sldIdLst>
    <p:sldId id="256" r:id="rId2"/>
    <p:sldId id="257" r:id="rId3"/>
    <p:sldId id="263" r:id="rId4"/>
    <p:sldId id="266" r:id="rId5"/>
    <p:sldId id="258" r:id="rId6"/>
    <p:sldId id="267" r:id="rId7"/>
    <p:sldId id="264" r:id="rId8"/>
    <p:sldId id="268" r:id="rId9"/>
    <p:sldId id="269" r:id="rId10"/>
    <p:sldId id="270" r:id="rId11"/>
    <p:sldId id="271" r:id="rId12"/>
    <p:sldId id="273" r:id="rId13"/>
    <p:sldId id="274" r:id="rId14"/>
    <p:sldId id="276" r:id="rId15"/>
    <p:sldId id="282" r:id="rId16"/>
    <p:sldId id="278" r:id="rId17"/>
    <p:sldId id="279" r:id="rId18"/>
    <p:sldId id="280" r:id="rId19"/>
    <p:sldId id="281" r:id="rId20"/>
    <p:sldId id="283" r:id="rId21"/>
    <p:sldId id="259" r:id="rId22"/>
    <p:sldId id="284" r:id="rId23"/>
    <p:sldId id="285" r:id="rId24"/>
    <p:sldId id="260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261" r:id="rId41"/>
    <p:sldId id="303" r:id="rId42"/>
    <p:sldId id="301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02" r:id="rId53"/>
    <p:sldId id="313" r:id="rId54"/>
    <p:sldId id="316" r:id="rId55"/>
    <p:sldId id="314" r:id="rId56"/>
    <p:sldId id="315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262" r:id="rId67"/>
    <p:sldId id="326" r:id="rId68"/>
    <p:sldId id="327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2464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16D01-5002-46C8-BF55-35D994707F8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4E9FB-542F-448D-8C0D-FB0FD7DA6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Throughput: the rate at which data elements are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4E9FB-542F-448D-8C0D-FB0FD7DA626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BC8F12-DD77-46ED-9AD7-60793E36F995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3EB576-0385-431A-A0A9-3A3B745A8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9199-1A7F-4707-9D02-F77A0C836A3E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F37B-D254-477C-97B6-B36A89CEE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A597A-F388-4A79-86A1-364D17CB904E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03AF-307C-4A6B-B85D-075DA68BE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4CE1B-F9F9-4708-99B6-9C8D021A8725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768F3-4A8D-4A01-87EC-E907CBAD3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7029EF-80B5-4175-A15E-DF9BC7FDD2B6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C01AD-D7BB-4234-9393-C9300DCC9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0D071-A00C-4D08-973E-3CF8E64DA976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FF3E6-6736-4806-BFAA-96C593DC9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0C00D4-9C90-4FF2-B802-502C1EE966C4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C729AF-7680-4CF6-BAB6-657553183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FAD1-74E4-4799-B194-54754AE11A41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7CAA-4391-4089-AF8B-7DDBFDB94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568A8C-E680-404F-AAB1-2C362D1D930F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AC026A-A570-4091-A01E-CA8345F0C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D4C65E-9F3C-4262-A9D0-B5CC90692473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3FF1FB-C0A3-4AA3-9E9C-CE7356735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F8C2D6-C0E3-4FE4-B4B5-DAF10DEF807B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15FE24-A89D-4008-9CE5-8A0B8A62C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1199B4E-1226-4922-B294-6469E4D6BC7F}" type="datetimeFigureOut">
              <a:rPr lang="en-US"/>
              <a:pPr>
                <a:defRPr/>
              </a:pPr>
              <a:t>4/18/2010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391FE71-8A19-4BAC-AA68-3BB41A2A4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468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 Configurable 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High-Throughput </a:t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3810000"/>
            <a:ext cx="3873500" cy="2667000"/>
          </a:xfrm>
        </p:spPr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dirty="0" smtClean="0"/>
              <a:t>Jorge Ortiz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Information and Telecommunication Technology Center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2335 Irving Hill Road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Lawrence, 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jorgeo@ku.edu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276850" y="3810000"/>
            <a:ext cx="3867150" cy="2667000"/>
          </a:xfrm>
        </p:spPr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dirty="0" smtClean="0"/>
              <a:t>David Andrews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Computer Science and Computer Engineering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University of Arkansas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504 J.B. Hunt Building, Fayetteville, AR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dandrews@uark.edu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17412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9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7430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7431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7432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7433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7434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7435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7436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7437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7438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2438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3622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762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9400" y="5867400"/>
            <a:ext cx="762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58000" y="6324600"/>
            <a:ext cx="1676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6553200" y="60198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762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29400" y="5410200"/>
            <a:ext cx="1905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9906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858000" y="5867400"/>
            <a:ext cx="1676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6553200" y="60198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18436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8454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8455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8456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8457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8458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8459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8460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8461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8462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2438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3622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762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9400" y="5867400"/>
            <a:ext cx="762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58000" y="6324600"/>
            <a:ext cx="1676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6553200" y="60198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762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29400" y="5410200"/>
            <a:ext cx="685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9906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858000" y="5867400"/>
            <a:ext cx="4572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6553200" y="60198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467600" y="5410200"/>
            <a:ext cx="10668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7162800" y="55626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467600" y="5867400"/>
            <a:ext cx="1066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16200000" flipV="1">
            <a:off x="71628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19460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7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9478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9479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9480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9481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9482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9483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9484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9485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9486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1752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3622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762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9400" y="5867400"/>
            <a:ext cx="762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58000" y="6324600"/>
            <a:ext cx="1676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6553200" y="60198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762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29400" y="5410200"/>
            <a:ext cx="685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001000" y="5410200"/>
            <a:ext cx="533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7696200" y="51054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9906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858000" y="5867400"/>
            <a:ext cx="4572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6553200" y="60198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467600" y="5410200"/>
            <a:ext cx="3810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7162800" y="55626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001000" y="4953000"/>
            <a:ext cx="533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7696200" y="51054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467600" y="5867400"/>
            <a:ext cx="1066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16200000" flipV="1">
            <a:off x="71628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20484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1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20502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20503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20504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20505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0506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0507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20508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20509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20510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1752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0574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762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9400" y="5867400"/>
            <a:ext cx="762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58000" y="6324600"/>
            <a:ext cx="1676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6553200" y="60198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762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29400" y="5410200"/>
            <a:ext cx="685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001000" y="5410200"/>
            <a:ext cx="533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7696200" y="51054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9906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858000" y="5867400"/>
            <a:ext cx="4572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6553200" y="60198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467600" y="5410200"/>
            <a:ext cx="3810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7162800" y="55626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001000" y="4953000"/>
            <a:ext cx="2286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7696200" y="51054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382000" y="4495800"/>
            <a:ext cx="152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8077200" y="4648200"/>
            <a:ext cx="457200" cy="15240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8382000" y="4953000"/>
            <a:ext cx="1524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V="1">
            <a:off x="8077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467600" y="5867400"/>
            <a:ext cx="10668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16200000" flipV="1">
            <a:off x="71628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578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578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578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578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  <a:endCxn id="8" idx="1"/>
          </p:cNvCxnSpPr>
          <p:nvPr/>
        </p:nvCxnSpPr>
        <p:spPr>
          <a:xfrm>
            <a:off x="52578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3"/>
            <a:endCxn id="10" idx="1"/>
          </p:cNvCxnSpPr>
          <p:nvPr/>
        </p:nvCxnSpPr>
        <p:spPr>
          <a:xfrm>
            <a:off x="64770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0386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819400" y="5029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Introduction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Linear Sorters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Sorted insertions</a:t>
            </a:r>
          </a:p>
          <a:p>
            <a:r>
              <a:rPr lang="en-US" dirty="0" smtClean="0"/>
              <a:t>Forwards incoming value to all nodes </a:t>
            </a:r>
          </a:p>
          <a:p>
            <a:r>
              <a:rPr lang="en-US" dirty="0" smtClean="0"/>
              <a:t>Each node shifts autonomously depending on neighbors’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 clock latency, small logic &amp; regular structure </a:t>
            </a:r>
          </a:p>
          <a:p>
            <a:r>
              <a:rPr lang="en-US" dirty="0" smtClean="0"/>
              <a:t>Streaming input &amp; output</a:t>
            </a:r>
          </a:p>
          <a:p>
            <a:r>
              <a:rPr lang="en-US" dirty="0" smtClean="0"/>
              <a:t>Serial input, need higher throughput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626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724400"/>
            <a:ext cx="9144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4038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cxnSp>
        <p:nvCxnSpPr>
          <p:cNvPr id="17" name="Shape 16"/>
          <p:cNvCxnSpPr>
            <a:stCxn id="13" idx="3"/>
            <a:endCxn id="5" idx="0"/>
          </p:cNvCxnSpPr>
          <p:nvPr/>
        </p:nvCxnSpPr>
        <p:spPr>
          <a:xfrm>
            <a:off x="2133600" y="4229100"/>
            <a:ext cx="2286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3" idx="3"/>
            <a:endCxn id="6" idx="0"/>
          </p:cNvCxnSpPr>
          <p:nvPr/>
        </p:nvCxnSpPr>
        <p:spPr>
          <a:xfrm>
            <a:off x="2133600" y="4229100"/>
            <a:ext cx="14478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3"/>
            <a:endCxn id="7" idx="0"/>
          </p:cNvCxnSpPr>
          <p:nvPr/>
        </p:nvCxnSpPr>
        <p:spPr>
          <a:xfrm>
            <a:off x="2133600" y="4229100"/>
            <a:ext cx="26670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13" idx="3"/>
            <a:endCxn id="8" idx="0"/>
          </p:cNvCxnSpPr>
          <p:nvPr/>
        </p:nvCxnSpPr>
        <p:spPr>
          <a:xfrm>
            <a:off x="2133600" y="4229100"/>
            <a:ext cx="38862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3" idx="3"/>
            <a:endCxn id="10" idx="0"/>
          </p:cNvCxnSpPr>
          <p:nvPr/>
        </p:nvCxnSpPr>
        <p:spPr>
          <a:xfrm>
            <a:off x="2133600" y="4229100"/>
            <a:ext cx="5105400" cy="495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1336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5" idx="2"/>
            <a:endCxn id="33" idx="0"/>
          </p:cNvCxnSpPr>
          <p:nvPr/>
        </p:nvCxnSpPr>
        <p:spPr>
          <a:xfrm rot="5400000">
            <a:off x="21336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3528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6" idx="2"/>
            <a:endCxn id="45" idx="0"/>
          </p:cNvCxnSpPr>
          <p:nvPr/>
        </p:nvCxnSpPr>
        <p:spPr>
          <a:xfrm rot="5400000">
            <a:off x="33528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5720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1" name="Rounded Rectangle 50"/>
          <p:cNvSpPr/>
          <p:nvPr/>
        </p:nvSpPr>
        <p:spPr>
          <a:xfrm>
            <a:off x="57912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7010400" y="5791200"/>
            <a:ext cx="4572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7" idx="2"/>
            <a:endCxn id="50" idx="0"/>
          </p:cNvCxnSpPr>
          <p:nvPr/>
        </p:nvCxnSpPr>
        <p:spPr>
          <a:xfrm rot="5400000">
            <a:off x="45720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51" idx="0"/>
          </p:cNvCxnSpPr>
          <p:nvPr/>
        </p:nvCxnSpPr>
        <p:spPr>
          <a:xfrm rot="5400000">
            <a:off x="57912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2"/>
            <a:endCxn id="52" idx="0"/>
          </p:cNvCxnSpPr>
          <p:nvPr/>
        </p:nvCxnSpPr>
        <p:spPr>
          <a:xfrm rot="5400000">
            <a:off x="7010400" y="556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" idx="3"/>
            <a:endCxn id="6" idx="1"/>
          </p:cNvCxnSpPr>
          <p:nvPr/>
        </p:nvCxnSpPr>
        <p:spPr>
          <a:xfrm>
            <a:off x="28194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0386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2578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77000" y="5029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752600" y="4038600"/>
            <a:ext cx="3810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Configurable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Configurable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Increase versatility for linear sorters</a:t>
            </a:r>
          </a:p>
          <a:p>
            <a:pPr eaLnBrk="1" hangingPunct="1"/>
            <a:r>
              <a:rPr lang="en-US" dirty="0" smtClean="0"/>
              <a:t>Configurable:</a:t>
            </a:r>
          </a:p>
          <a:p>
            <a:pPr lvl="1" eaLnBrk="1" hangingPunct="1"/>
            <a:r>
              <a:rPr lang="en-US" dirty="0" smtClean="0"/>
              <a:t>Linear sorter depth</a:t>
            </a:r>
          </a:p>
          <a:p>
            <a:pPr lvl="1" eaLnBrk="1" hangingPunct="1"/>
            <a:r>
              <a:rPr lang="en-US" dirty="0" smtClean="0"/>
              <a:t>Sorting direction </a:t>
            </a:r>
          </a:p>
          <a:p>
            <a:pPr lvl="1" eaLnBrk="1" hangingPunct="1"/>
            <a:r>
              <a:rPr lang="en-US" dirty="0" smtClean="0"/>
              <a:t>Sort on tags (for example, timestamps) rather than data</a:t>
            </a:r>
          </a:p>
          <a:p>
            <a:pPr lvl="1" eaLnBrk="1" hangingPunct="1"/>
            <a:r>
              <a:rPr lang="en-US" dirty="0" smtClean="0"/>
              <a:t>User-defined data and tag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Configurable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Increase functionality for linear sorters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Detect full conditions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Buffer input while full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Retrieve output serially for streaming 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Delete top value, freeing nodes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Augment with left shift functionality</a:t>
            </a:r>
          </a:p>
          <a:p>
            <a:pPr marL="596900" indent="-514350" eaLnBrk="1" hangingPunct="1">
              <a:buFont typeface="+mj-lt"/>
              <a:buAutoNum type="arabicPeriod"/>
            </a:pPr>
            <a:r>
              <a:rPr lang="en-US" dirty="0" smtClean="0"/>
              <a:t>Test tags before deleting them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4" name="Rectangle 3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36" name="Rectangle 135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196" name="Rectangle 195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0" name="Rectangle 199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04" name="Rectangle 203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08" name="Rectangle 207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2" name="Rectangle 211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16" name="Rectangle 215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0" name="Rectangle 219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24" name="Rectangle 223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28" name="Rectangle 227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2" name="Rectangle 231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36" name="Rectangle 235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0" name="Rectangle 239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44" name="Rectangle 243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48" name="Rectangle 247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99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315" name="Rectangle 3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319" name="Rectangle 3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323" name="Rectangle 3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327" name="Rectangle 3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331" name="Rectangle 3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335" name="Rectangle 3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339" name="Rectangle 3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Rectangle 3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343" name="Rectangle 3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347" name="Rectangle 3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351" name="Rectangle 3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355" name="Rectangle 3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359" name="Rectangle 35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363" name="Rectangle 36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367" name="Rectangle 36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371" name="Rectangle 37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375" name="Rectangle 37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99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99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Introduction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Sorting an important system function Popular sorting algorithms not efficient or fast in hardware implementations</a:t>
            </a:r>
          </a:p>
          <a:p>
            <a:pPr eaLnBrk="1" hangingPunct="1"/>
            <a:r>
              <a:rPr lang="en-US" dirty="0" smtClean="0"/>
              <a:t>Linear sorters ideal for hardware, but sort at a rate of 1 value per cycle</a:t>
            </a:r>
          </a:p>
          <a:p>
            <a:pPr eaLnBrk="1" hangingPunct="1"/>
            <a:r>
              <a:rPr lang="en-US" dirty="0" smtClean="0"/>
              <a:t>Sorting networks better at throughput, but with high area and latency cost</a:t>
            </a:r>
          </a:p>
          <a:p>
            <a:pPr eaLnBrk="1" hangingPunct="1"/>
            <a:r>
              <a:rPr lang="en-US" dirty="0" smtClean="0"/>
              <a:t>Need a better solution for high throughput, low latency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0" name="Straight Arrow Connector 189"/>
          <p:cNvCxnSpPr>
            <a:stCxn id="44" idx="1"/>
            <a:endCxn id="220" idx="3"/>
          </p:cNvCxnSpPr>
          <p:nvPr/>
        </p:nvCxnSpPr>
        <p:spPr>
          <a:xfrm rot="10800000" flipV="1">
            <a:off x="3048000" y="33528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 rot="10800000" flipV="1">
            <a:off x="4191000" y="3429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 rot="10800000" flipV="1">
            <a:off x="5029200" y="3429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rot="10800000" flipV="1">
            <a:off x="5867400" y="3429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rot="10800000" flipV="1">
            <a:off x="6629400" y="3429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0" name="Straight Arrow Connector 189"/>
          <p:cNvCxnSpPr>
            <a:stCxn id="51" idx="1"/>
            <a:endCxn id="224" idx="3"/>
          </p:cNvCxnSpPr>
          <p:nvPr/>
        </p:nvCxnSpPr>
        <p:spPr>
          <a:xfrm rot="10800000" flipV="1">
            <a:off x="3048000" y="36576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0" name="Straight Arrow Connector 189"/>
          <p:cNvCxnSpPr>
            <a:stCxn id="58" idx="1"/>
            <a:endCxn id="228" idx="3"/>
          </p:cNvCxnSpPr>
          <p:nvPr/>
        </p:nvCxnSpPr>
        <p:spPr>
          <a:xfrm rot="10800000" flipV="1">
            <a:off x="3048000" y="39624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4267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H="1">
            <a:off x="3009900" y="4305300"/>
            <a:ext cx="533400" cy="3048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5400000">
            <a:off x="3009900" y="4305300"/>
            <a:ext cx="533400" cy="3048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45720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48768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51816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54864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5791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Extended Linear Sorter System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581400" y="1676400"/>
            <a:ext cx="5029200" cy="304800"/>
            <a:chOff x="3581400" y="1447800"/>
            <a:chExt cx="5029200" cy="304800"/>
          </a:xfrm>
        </p:grpSpPr>
        <p:sp>
          <p:nvSpPr>
            <p:cNvPr id="5" name="Rectangle 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3581400" y="1981200"/>
            <a:ext cx="5029200" cy="304800"/>
            <a:chOff x="3581400" y="1447800"/>
            <a:chExt cx="5029200" cy="304800"/>
          </a:xfrm>
        </p:grpSpPr>
        <p:sp>
          <p:nvSpPr>
            <p:cNvPr id="16" name="Rectangle 1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581400" y="2286000"/>
            <a:ext cx="5029200" cy="304800"/>
            <a:chOff x="3581400" y="1447800"/>
            <a:chExt cx="5029200" cy="304800"/>
          </a:xfrm>
        </p:grpSpPr>
        <p:sp>
          <p:nvSpPr>
            <p:cNvPr id="23" name="Rectangle 2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8"/>
          <p:cNvGrpSpPr/>
          <p:nvPr/>
        </p:nvGrpSpPr>
        <p:grpSpPr>
          <a:xfrm>
            <a:off x="3581400" y="2590800"/>
            <a:ext cx="5029200" cy="304800"/>
            <a:chOff x="3581400" y="1447800"/>
            <a:chExt cx="5029200" cy="304800"/>
          </a:xfrm>
        </p:grpSpPr>
        <p:sp>
          <p:nvSpPr>
            <p:cNvPr id="30" name="Rectangle 2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3581400" y="2895600"/>
            <a:ext cx="5029200" cy="304800"/>
            <a:chOff x="3581400" y="1447800"/>
            <a:chExt cx="5029200" cy="304800"/>
          </a:xfrm>
        </p:grpSpPr>
        <p:sp>
          <p:nvSpPr>
            <p:cNvPr id="37" name="Rectangle 3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3581400" y="3200400"/>
            <a:ext cx="5029200" cy="304800"/>
            <a:chOff x="3581400" y="1447800"/>
            <a:chExt cx="5029200" cy="304800"/>
          </a:xfrm>
        </p:grpSpPr>
        <p:sp>
          <p:nvSpPr>
            <p:cNvPr id="44" name="Rectangle 4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49"/>
          <p:cNvGrpSpPr/>
          <p:nvPr/>
        </p:nvGrpSpPr>
        <p:grpSpPr>
          <a:xfrm>
            <a:off x="3581400" y="3505200"/>
            <a:ext cx="5029200" cy="304800"/>
            <a:chOff x="3581400" y="1447800"/>
            <a:chExt cx="5029200" cy="304800"/>
          </a:xfrm>
        </p:grpSpPr>
        <p:sp>
          <p:nvSpPr>
            <p:cNvPr id="51" name="Rectangle 50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56"/>
          <p:cNvGrpSpPr/>
          <p:nvPr/>
        </p:nvGrpSpPr>
        <p:grpSpPr>
          <a:xfrm>
            <a:off x="3581400" y="3810000"/>
            <a:ext cx="5029200" cy="304800"/>
            <a:chOff x="3581400" y="1447800"/>
            <a:chExt cx="5029200" cy="304800"/>
          </a:xfrm>
        </p:grpSpPr>
        <p:sp>
          <p:nvSpPr>
            <p:cNvPr id="58" name="Rectangle 57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3581400" y="4114800"/>
            <a:ext cx="5029200" cy="304800"/>
            <a:chOff x="3581400" y="1447800"/>
            <a:chExt cx="5029200" cy="304800"/>
          </a:xfrm>
        </p:grpSpPr>
        <p:sp>
          <p:nvSpPr>
            <p:cNvPr id="65" name="Rectangle 64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70"/>
          <p:cNvGrpSpPr/>
          <p:nvPr/>
        </p:nvGrpSpPr>
        <p:grpSpPr>
          <a:xfrm>
            <a:off x="3581400" y="4419600"/>
            <a:ext cx="5029200" cy="304800"/>
            <a:chOff x="3581400" y="1447800"/>
            <a:chExt cx="5029200" cy="304800"/>
          </a:xfrm>
        </p:grpSpPr>
        <p:sp>
          <p:nvSpPr>
            <p:cNvPr id="72" name="Rectangle 71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30" name="Group 77"/>
          <p:cNvGrpSpPr/>
          <p:nvPr/>
        </p:nvGrpSpPr>
        <p:grpSpPr>
          <a:xfrm>
            <a:off x="3581400" y="4724400"/>
            <a:ext cx="5029200" cy="304800"/>
            <a:chOff x="3581400" y="1447800"/>
            <a:chExt cx="5029200" cy="304800"/>
          </a:xfrm>
        </p:grpSpPr>
        <p:sp>
          <p:nvSpPr>
            <p:cNvPr id="79" name="Rectangle 78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84"/>
          <p:cNvGrpSpPr/>
          <p:nvPr/>
        </p:nvGrpSpPr>
        <p:grpSpPr>
          <a:xfrm>
            <a:off x="3581400" y="5029200"/>
            <a:ext cx="5029200" cy="304800"/>
            <a:chOff x="3581400" y="1447800"/>
            <a:chExt cx="5029200" cy="304800"/>
          </a:xfrm>
        </p:grpSpPr>
        <p:sp>
          <p:nvSpPr>
            <p:cNvPr id="86" name="Rectangle 85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Group 91"/>
          <p:cNvGrpSpPr/>
          <p:nvPr/>
        </p:nvGrpSpPr>
        <p:grpSpPr>
          <a:xfrm>
            <a:off x="3581400" y="5334000"/>
            <a:ext cx="5029200" cy="304800"/>
            <a:chOff x="3581400" y="1447800"/>
            <a:chExt cx="5029200" cy="304800"/>
          </a:xfrm>
        </p:grpSpPr>
        <p:sp>
          <p:nvSpPr>
            <p:cNvPr id="93" name="Rectangle 92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98"/>
          <p:cNvGrpSpPr/>
          <p:nvPr/>
        </p:nvGrpSpPr>
        <p:grpSpPr>
          <a:xfrm>
            <a:off x="3581400" y="5638800"/>
            <a:ext cx="5029200" cy="304800"/>
            <a:chOff x="3581400" y="1447800"/>
            <a:chExt cx="5029200" cy="304800"/>
          </a:xfrm>
        </p:grpSpPr>
        <p:sp>
          <p:nvSpPr>
            <p:cNvPr id="100" name="Rectangle 99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105"/>
          <p:cNvGrpSpPr/>
          <p:nvPr/>
        </p:nvGrpSpPr>
        <p:grpSpPr>
          <a:xfrm>
            <a:off x="3581400" y="5943600"/>
            <a:ext cx="5029200" cy="304800"/>
            <a:chOff x="3581400" y="1447800"/>
            <a:chExt cx="5029200" cy="304800"/>
          </a:xfrm>
        </p:grpSpPr>
        <p:sp>
          <p:nvSpPr>
            <p:cNvPr id="107" name="Rectangle 10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112"/>
          <p:cNvGrpSpPr/>
          <p:nvPr/>
        </p:nvGrpSpPr>
        <p:grpSpPr>
          <a:xfrm>
            <a:off x="3581400" y="6248400"/>
            <a:ext cx="5029200" cy="304800"/>
            <a:chOff x="3581400" y="1447800"/>
            <a:chExt cx="5029200" cy="304800"/>
          </a:xfrm>
        </p:grpSpPr>
        <p:sp>
          <p:nvSpPr>
            <p:cNvPr id="114" name="Rectangle 113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 rot="19800000">
            <a:off x="1290499" y="1199235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sp>
        <p:nvSpPr>
          <p:cNvPr id="124" name="TextBox 123"/>
          <p:cNvSpPr txBox="1"/>
          <p:nvPr/>
        </p:nvSpPr>
        <p:spPr>
          <a:xfrm rot="19800000">
            <a:off x="1974091" y="1131274"/>
            <a:ext cx="1254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Inserted Tags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 rot="19800000">
            <a:off x="2623627" y="1123036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Sorted Output</a:t>
            </a:r>
            <a:endParaRPr lang="en-US" sz="1400" dirty="0"/>
          </a:p>
        </p:txBody>
      </p:sp>
      <p:grpSp>
        <p:nvGrpSpPr>
          <p:cNvPr id="254" name="Group 125"/>
          <p:cNvGrpSpPr/>
          <p:nvPr/>
        </p:nvGrpSpPr>
        <p:grpSpPr>
          <a:xfrm>
            <a:off x="3581400" y="1371600"/>
            <a:ext cx="5029200" cy="304800"/>
            <a:chOff x="3581400" y="1447800"/>
            <a:chExt cx="5029200" cy="304800"/>
          </a:xfrm>
        </p:grpSpPr>
        <p:sp>
          <p:nvSpPr>
            <p:cNvPr id="127" name="Rectangle 126"/>
            <p:cNvSpPr/>
            <p:nvPr/>
          </p:nvSpPr>
          <p:spPr>
            <a:xfrm>
              <a:off x="3581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1</a:t>
              </a:r>
              <a:endParaRPr lang="en-US" sz="16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4196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2</a:t>
              </a:r>
              <a:endParaRPr lang="en-US" sz="16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2578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3</a:t>
              </a:r>
              <a:endParaRPr lang="en-US" sz="16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0960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4</a:t>
              </a:r>
              <a:endParaRPr lang="en-US" sz="16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9342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5</a:t>
              </a:r>
              <a:endParaRPr lang="en-US" sz="16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772400" y="1447800"/>
              <a:ext cx="8382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Node 6</a:t>
              </a:r>
              <a:endParaRPr lang="en-US" sz="1600" dirty="0"/>
            </a:p>
          </p:txBody>
        </p:sp>
      </p:grpSp>
      <p:grpSp>
        <p:nvGrpSpPr>
          <p:cNvPr id="258" name="Group 190"/>
          <p:cNvGrpSpPr/>
          <p:nvPr/>
        </p:nvGrpSpPr>
        <p:grpSpPr>
          <a:xfrm>
            <a:off x="1219200" y="1676400"/>
            <a:ext cx="1828800" cy="304800"/>
            <a:chOff x="1219200" y="1676400"/>
            <a:chExt cx="1828800" cy="304800"/>
          </a:xfrm>
        </p:grpSpPr>
        <p:sp>
          <p:nvSpPr>
            <p:cNvPr id="195" name="Rectangle 19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259" name="Group 197"/>
          <p:cNvGrpSpPr/>
          <p:nvPr/>
        </p:nvGrpSpPr>
        <p:grpSpPr>
          <a:xfrm>
            <a:off x="1219200" y="1981200"/>
            <a:ext cx="1828800" cy="304800"/>
            <a:chOff x="1219200" y="1676400"/>
            <a:chExt cx="1828800" cy="304800"/>
          </a:xfrm>
        </p:grpSpPr>
        <p:sp>
          <p:nvSpPr>
            <p:cNvPr id="199" name="Rectangle 19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260" name="Group 201"/>
          <p:cNvGrpSpPr/>
          <p:nvPr/>
        </p:nvGrpSpPr>
        <p:grpSpPr>
          <a:xfrm>
            <a:off x="1219200" y="2286000"/>
            <a:ext cx="1828800" cy="304800"/>
            <a:chOff x="1219200" y="1676400"/>
            <a:chExt cx="1828800" cy="304800"/>
          </a:xfrm>
        </p:grpSpPr>
        <p:sp>
          <p:nvSpPr>
            <p:cNvPr id="203" name="Rectangle 20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261" name="Group 205"/>
          <p:cNvGrpSpPr/>
          <p:nvPr/>
        </p:nvGrpSpPr>
        <p:grpSpPr>
          <a:xfrm>
            <a:off x="1219200" y="2590800"/>
            <a:ext cx="1828800" cy="304800"/>
            <a:chOff x="1219200" y="1676400"/>
            <a:chExt cx="1828800" cy="304800"/>
          </a:xfrm>
        </p:grpSpPr>
        <p:sp>
          <p:nvSpPr>
            <p:cNvPr id="207" name="Rectangle 20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62" name="Group 209"/>
          <p:cNvGrpSpPr/>
          <p:nvPr/>
        </p:nvGrpSpPr>
        <p:grpSpPr>
          <a:xfrm>
            <a:off x="1219200" y="2895600"/>
            <a:ext cx="1828800" cy="304800"/>
            <a:chOff x="1219200" y="1676400"/>
            <a:chExt cx="1828800" cy="304800"/>
          </a:xfrm>
        </p:grpSpPr>
        <p:sp>
          <p:nvSpPr>
            <p:cNvPr id="211" name="Rectangle 21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3" name="Group 213"/>
          <p:cNvGrpSpPr/>
          <p:nvPr/>
        </p:nvGrpSpPr>
        <p:grpSpPr>
          <a:xfrm>
            <a:off x="1219200" y="3200400"/>
            <a:ext cx="1828800" cy="304800"/>
            <a:chOff x="1219200" y="1676400"/>
            <a:chExt cx="1828800" cy="304800"/>
          </a:xfrm>
        </p:grpSpPr>
        <p:sp>
          <p:nvSpPr>
            <p:cNvPr id="215" name="Rectangle 21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264" name="Group 217"/>
          <p:cNvGrpSpPr/>
          <p:nvPr/>
        </p:nvGrpSpPr>
        <p:grpSpPr>
          <a:xfrm>
            <a:off x="1219200" y="3505200"/>
            <a:ext cx="1828800" cy="304800"/>
            <a:chOff x="1219200" y="1676400"/>
            <a:chExt cx="1828800" cy="304800"/>
          </a:xfrm>
        </p:grpSpPr>
        <p:sp>
          <p:nvSpPr>
            <p:cNvPr id="219" name="Rectangle 21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265" name="Group 221"/>
          <p:cNvGrpSpPr/>
          <p:nvPr/>
        </p:nvGrpSpPr>
        <p:grpSpPr>
          <a:xfrm>
            <a:off x="1219200" y="3810000"/>
            <a:ext cx="1828800" cy="304800"/>
            <a:chOff x="1219200" y="1676400"/>
            <a:chExt cx="1828800" cy="304800"/>
          </a:xfrm>
        </p:grpSpPr>
        <p:sp>
          <p:nvSpPr>
            <p:cNvPr id="223" name="Rectangle 22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66" name="Group 225"/>
          <p:cNvGrpSpPr/>
          <p:nvPr/>
        </p:nvGrpSpPr>
        <p:grpSpPr>
          <a:xfrm>
            <a:off x="1219200" y="4114800"/>
            <a:ext cx="1828800" cy="304800"/>
            <a:chOff x="1219200" y="1676400"/>
            <a:chExt cx="1828800" cy="304800"/>
          </a:xfrm>
        </p:grpSpPr>
        <p:sp>
          <p:nvSpPr>
            <p:cNvPr id="227" name="Rectangle 22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67" name="Group 229"/>
          <p:cNvGrpSpPr/>
          <p:nvPr/>
        </p:nvGrpSpPr>
        <p:grpSpPr>
          <a:xfrm>
            <a:off x="1219200" y="4419600"/>
            <a:ext cx="1828800" cy="304800"/>
            <a:chOff x="1219200" y="1676400"/>
            <a:chExt cx="1828800" cy="304800"/>
          </a:xfrm>
        </p:grpSpPr>
        <p:sp>
          <p:nvSpPr>
            <p:cNvPr id="231" name="Rectangle 23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33"/>
          <p:cNvGrpSpPr/>
          <p:nvPr/>
        </p:nvGrpSpPr>
        <p:grpSpPr>
          <a:xfrm>
            <a:off x="1219200" y="4724400"/>
            <a:ext cx="1828800" cy="304800"/>
            <a:chOff x="1219200" y="1676400"/>
            <a:chExt cx="1828800" cy="304800"/>
          </a:xfrm>
        </p:grpSpPr>
        <p:sp>
          <p:nvSpPr>
            <p:cNvPr id="235" name="Rectangle 23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37"/>
          <p:cNvGrpSpPr/>
          <p:nvPr/>
        </p:nvGrpSpPr>
        <p:grpSpPr>
          <a:xfrm>
            <a:off x="1219200" y="5029200"/>
            <a:ext cx="1828800" cy="304800"/>
            <a:chOff x="1219200" y="1676400"/>
            <a:chExt cx="1828800" cy="304800"/>
          </a:xfrm>
        </p:grpSpPr>
        <p:sp>
          <p:nvSpPr>
            <p:cNvPr id="239" name="Rectangle 238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41"/>
          <p:cNvGrpSpPr/>
          <p:nvPr/>
        </p:nvGrpSpPr>
        <p:grpSpPr>
          <a:xfrm>
            <a:off x="1219200" y="5334000"/>
            <a:ext cx="1828800" cy="304800"/>
            <a:chOff x="1219200" y="1676400"/>
            <a:chExt cx="1828800" cy="304800"/>
          </a:xfrm>
        </p:grpSpPr>
        <p:sp>
          <p:nvSpPr>
            <p:cNvPr id="243" name="Rectangle 242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1" name="Group 245"/>
          <p:cNvGrpSpPr/>
          <p:nvPr/>
        </p:nvGrpSpPr>
        <p:grpSpPr>
          <a:xfrm>
            <a:off x="1219200" y="5638800"/>
            <a:ext cx="1828800" cy="304800"/>
            <a:chOff x="1219200" y="1676400"/>
            <a:chExt cx="1828800" cy="304800"/>
          </a:xfrm>
        </p:grpSpPr>
        <p:sp>
          <p:nvSpPr>
            <p:cNvPr id="247" name="Rectangle 246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249"/>
          <p:cNvGrpSpPr/>
          <p:nvPr/>
        </p:nvGrpSpPr>
        <p:grpSpPr>
          <a:xfrm>
            <a:off x="1219200" y="5943600"/>
            <a:ext cx="1828800" cy="304800"/>
            <a:chOff x="1219200" y="1676400"/>
            <a:chExt cx="1828800" cy="304800"/>
          </a:xfrm>
        </p:grpSpPr>
        <p:sp>
          <p:nvSpPr>
            <p:cNvPr id="251" name="Rectangle 250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53"/>
          <p:cNvGrpSpPr/>
          <p:nvPr/>
        </p:nvGrpSpPr>
        <p:grpSpPr>
          <a:xfrm>
            <a:off x="1219200" y="6248400"/>
            <a:ext cx="1828800" cy="304800"/>
            <a:chOff x="1219200" y="1676400"/>
            <a:chExt cx="1828800" cy="304800"/>
          </a:xfrm>
        </p:grpSpPr>
        <p:sp>
          <p:nvSpPr>
            <p:cNvPr id="255" name="Rectangle 254"/>
            <p:cNvSpPr/>
            <p:nvPr/>
          </p:nvSpPr>
          <p:spPr>
            <a:xfrm>
              <a:off x="12192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438400" y="1676400"/>
              <a:ext cx="6096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828800" y="1676400"/>
              <a:ext cx="6096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1" name="Straight Arrow Connector 190"/>
          <p:cNvCxnSpPr/>
          <p:nvPr/>
        </p:nvCxnSpPr>
        <p:spPr>
          <a:xfrm rot="10800000" flipV="1">
            <a:off x="3048000" y="60960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Contributions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Expanding the linear sorter implementation and making it versatile, reconfigurable and better suited for streaming input and output</a:t>
            </a:r>
          </a:p>
          <a:p>
            <a:pPr eaLnBrk="1" hangingPunct="1">
              <a:defRPr/>
            </a:pPr>
            <a:r>
              <a:rPr lang="en-US" dirty="0" smtClean="0"/>
              <a:t>Parallelizing the linear sorter for increased throughput</a:t>
            </a:r>
          </a:p>
          <a:p>
            <a:pPr eaLnBrk="1" hangingPunct="1">
              <a:defRPr/>
            </a:pPr>
            <a:r>
              <a:rPr lang="en-US" dirty="0" smtClean="0"/>
              <a:t>Implementing the high-throughput linear sorter, and outmatching the performance of current linear sorter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Sorter Node Architecture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Content Placeholder 3" descr="Sorter_Nod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5322" y="1515384"/>
            <a:ext cx="6658905" cy="4665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Increase throughput by using multiple linear sorters with parallel inputs</a:t>
            </a:r>
          </a:p>
          <a:p>
            <a:pPr eaLnBrk="1" hangingPunct="1"/>
            <a:r>
              <a:rPr lang="en-US" dirty="0" smtClean="0"/>
              <a:t>Interleave parallel inputs into linear sorters through modulo arithmetic</a:t>
            </a:r>
          </a:p>
          <a:p>
            <a:pPr eaLnBrk="1" hangingPunct="1"/>
            <a:r>
              <a:rPr lang="en-US" dirty="0" smtClean="0"/>
              <a:t>Distribute data evenly among linear sorters to avoid full conditions</a:t>
            </a:r>
          </a:p>
          <a:p>
            <a:pPr eaLnBrk="1" hangingPunct="1"/>
            <a:r>
              <a:rPr lang="en-US" dirty="0" smtClean="0"/>
              <a:t>Service each linear sorter in round-robin fashion to resort their 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ILS width = 4</a:t>
            </a:r>
          </a:p>
          <a:p>
            <a:pPr eaLnBrk="1" hangingPunct="1"/>
            <a:r>
              <a:rPr lang="en-US" dirty="0" smtClean="0"/>
              <a:t>Four parallel inputs</a:t>
            </a:r>
          </a:p>
          <a:p>
            <a:pPr lvl="1" eaLnBrk="1" hangingPunct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{13, 04, 03, 10}</a:t>
            </a:r>
          </a:p>
          <a:p>
            <a:pPr eaLnBrk="1" hangingPunct="1"/>
            <a:r>
              <a:rPr lang="en-US" dirty="0" smtClean="0"/>
              <a:t>After interleaving mod 4 </a:t>
            </a:r>
          </a:p>
          <a:p>
            <a:pPr lvl="1" eaLnBrk="1" hangingPunct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{04, 13, 10, 03}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[00, 01, 02, 03]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But, what happens for inputs</a:t>
            </a:r>
          </a:p>
          <a:p>
            <a:pPr lvl="1" eaLnBrk="1" hangingPunct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{07, 05, 01, 06} 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237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238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239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Background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Interleaved Linear Sorter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52578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119" name="TextBox 118"/>
          <p:cNvSpPr txBox="1"/>
          <p:nvPr/>
        </p:nvSpPr>
        <p:spPr>
          <a:xfrm rot="18900000">
            <a:off x="1377686" y="1758503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Clock Cycles</a:t>
            </a:r>
            <a:endParaRPr lang="en-US" sz="1400" dirty="0"/>
          </a:p>
        </p:txBody>
      </p:sp>
      <p:grpSp>
        <p:nvGrpSpPr>
          <p:cNvPr id="4" name="Group 237"/>
          <p:cNvGrpSpPr/>
          <p:nvPr/>
        </p:nvGrpSpPr>
        <p:grpSpPr>
          <a:xfrm>
            <a:off x="52578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5" name="Group 268"/>
          <p:cNvGrpSpPr/>
          <p:nvPr/>
        </p:nvGrpSpPr>
        <p:grpSpPr>
          <a:xfrm>
            <a:off x="1524000" y="2514600"/>
            <a:ext cx="3048000" cy="457200"/>
            <a:chOff x="1524000" y="2514600"/>
            <a:chExt cx="3048000" cy="457200"/>
          </a:xfrm>
        </p:grpSpPr>
        <p:sp>
          <p:nvSpPr>
            <p:cNvPr id="116" name="Rectangle 115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133600" y="1981200"/>
            <a:ext cx="2438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Inserted Tags</a:t>
            </a:r>
            <a:endParaRPr lang="en-US" sz="1600" dirty="0"/>
          </a:p>
        </p:txBody>
      </p:sp>
      <p:grpSp>
        <p:nvGrpSpPr>
          <p:cNvPr id="6" name="Group 238"/>
          <p:cNvGrpSpPr/>
          <p:nvPr/>
        </p:nvGrpSpPr>
        <p:grpSpPr>
          <a:xfrm>
            <a:off x="52578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52578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52578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52578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52578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269"/>
          <p:cNvGrpSpPr/>
          <p:nvPr/>
        </p:nvGrpSpPr>
        <p:grpSpPr>
          <a:xfrm>
            <a:off x="1524000" y="2971800"/>
            <a:ext cx="3048000" cy="457200"/>
            <a:chOff x="1524000" y="2514600"/>
            <a:chExt cx="3048000" cy="457200"/>
          </a:xfrm>
        </p:grpSpPr>
        <p:sp>
          <p:nvSpPr>
            <p:cNvPr id="271" name="Rectangle 27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12" name="Group 275"/>
          <p:cNvGrpSpPr/>
          <p:nvPr/>
        </p:nvGrpSpPr>
        <p:grpSpPr>
          <a:xfrm>
            <a:off x="1524000" y="3429000"/>
            <a:ext cx="3048000" cy="457200"/>
            <a:chOff x="1524000" y="2514600"/>
            <a:chExt cx="3048000" cy="457200"/>
          </a:xfrm>
        </p:grpSpPr>
        <p:sp>
          <p:nvSpPr>
            <p:cNvPr id="277" name="Rectangle 276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281"/>
          <p:cNvGrpSpPr/>
          <p:nvPr/>
        </p:nvGrpSpPr>
        <p:grpSpPr>
          <a:xfrm>
            <a:off x="1524000" y="3886200"/>
            <a:ext cx="3048000" cy="457200"/>
            <a:chOff x="1524000" y="2514600"/>
            <a:chExt cx="3048000" cy="457200"/>
          </a:xfrm>
        </p:grpSpPr>
        <p:sp>
          <p:nvSpPr>
            <p:cNvPr id="283" name="Rectangle 282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14" name="Group 287"/>
          <p:cNvGrpSpPr/>
          <p:nvPr/>
        </p:nvGrpSpPr>
        <p:grpSpPr>
          <a:xfrm>
            <a:off x="1524000" y="4343400"/>
            <a:ext cx="3048000" cy="457200"/>
            <a:chOff x="1524000" y="2514600"/>
            <a:chExt cx="3048000" cy="457200"/>
          </a:xfrm>
        </p:grpSpPr>
        <p:sp>
          <p:nvSpPr>
            <p:cNvPr id="289" name="Rectangle 288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5" name="Group 293"/>
          <p:cNvGrpSpPr/>
          <p:nvPr/>
        </p:nvGrpSpPr>
        <p:grpSpPr>
          <a:xfrm>
            <a:off x="1524000" y="4800600"/>
            <a:ext cx="3048000" cy="457200"/>
            <a:chOff x="1524000" y="2514600"/>
            <a:chExt cx="3048000" cy="457200"/>
          </a:xfrm>
        </p:grpSpPr>
        <p:sp>
          <p:nvSpPr>
            <p:cNvPr id="295" name="Rectangle 294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6" name="Group 299"/>
          <p:cNvGrpSpPr/>
          <p:nvPr/>
        </p:nvGrpSpPr>
        <p:grpSpPr>
          <a:xfrm>
            <a:off x="1524000" y="5257800"/>
            <a:ext cx="3048000" cy="457200"/>
            <a:chOff x="1524000" y="2514600"/>
            <a:chExt cx="3048000" cy="457200"/>
          </a:xfrm>
        </p:grpSpPr>
        <p:sp>
          <p:nvSpPr>
            <p:cNvPr id="301" name="Rectangle 300"/>
            <p:cNvSpPr/>
            <p:nvPr/>
          </p:nvSpPr>
          <p:spPr>
            <a:xfrm>
              <a:off x="1524000" y="2514600"/>
              <a:ext cx="6096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1336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27432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3528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3962400" y="2514600"/>
              <a:ext cx="609600" cy="457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52578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5257800" y="6096000"/>
            <a:ext cx="12192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Inserted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1524000" y="609600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Preempted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Input Distribution and Latency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69792" cy="46634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Assume uniformly distributed data</a:t>
            </a:r>
          </a:p>
          <a:p>
            <a:r>
              <a:rPr lang="en-US" dirty="0" smtClean="0"/>
              <a:t>With </a:t>
            </a:r>
            <a:r>
              <a:rPr lang="en-US" i="1" dirty="0" smtClean="0"/>
              <a:t>W </a:t>
            </a:r>
            <a:r>
              <a:rPr lang="en-US" dirty="0" smtClean="0"/>
              <a:t>= 2, 50% chance of interleaving delays, adding an extra clock cycle</a:t>
            </a:r>
          </a:p>
          <a:p>
            <a:r>
              <a:rPr lang="en-US" dirty="0" smtClean="0"/>
              <a:t>With </a:t>
            </a:r>
            <a:r>
              <a:rPr lang="en-US" i="1" dirty="0" smtClean="0"/>
              <a:t>W &gt; 2</a:t>
            </a:r>
            <a:r>
              <a:rPr lang="en-US" dirty="0" smtClean="0"/>
              <a:t>, more probabilities of stalling, adding 1+ clock cycles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5257800" y="2209800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ILS Width </a:t>
                      </a:r>
                      <a:r>
                        <a:rPr lang="en-US" i="1" dirty="0" smtClean="0"/>
                        <a:t>W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Clock</a:t>
                      </a:r>
                      <a:r>
                        <a:rPr lang="en-US" baseline="0" dirty="0" smtClean="0"/>
                        <a:t> Cycles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96996" y="1524000"/>
            <a:ext cx="3600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Average latency for Interleaved</a:t>
            </a:r>
            <a:br>
              <a:rPr lang="en-US" b="1" dirty="0" smtClean="0"/>
            </a:br>
            <a:r>
              <a:rPr lang="en-US" b="1" dirty="0" smtClean="0"/>
              <a:t>Linear Sorters of length </a:t>
            </a:r>
            <a:r>
              <a:rPr lang="en-US" b="1" i="1" dirty="0" smtClean="0"/>
              <a:t>W</a:t>
            </a:r>
            <a:endParaRPr lang="en-US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4800600"/>
            <a:ext cx="3664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Larger ILS widths allow parallel sorting and increase throughput. However, they have complex routing and additional delays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Output Logic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Accumulate values before output becomes relevant</a:t>
            </a:r>
          </a:p>
          <a:p>
            <a:pPr eaLnBrk="1" hangingPunct="1"/>
            <a:r>
              <a:rPr lang="en-US" dirty="0" smtClean="0"/>
              <a:t>Increase linear sorter depth to accumulate more data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Re-sort top values from each linear sorter to ensure continuity (particularly for contiguous values)</a:t>
            </a:r>
          </a:p>
          <a:p>
            <a:pPr eaLnBrk="1" hangingPunct="1"/>
            <a:r>
              <a:rPr lang="en-US" dirty="0" smtClean="0"/>
              <a:t>Service in round-robin fashion: </a:t>
            </a:r>
            <a:br>
              <a:rPr lang="en-US" dirty="0" smtClean="0"/>
            </a:br>
            <a:r>
              <a:rPr lang="en-US" dirty="0" smtClean="0"/>
              <a:t>Test the top tag of each linear sorter before deleting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Streaming output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Group 236"/>
          <p:cNvGrpSpPr/>
          <p:nvPr/>
        </p:nvGrpSpPr>
        <p:grpSpPr>
          <a:xfrm>
            <a:off x="2362200" y="2514600"/>
            <a:ext cx="3352800" cy="457200"/>
            <a:chOff x="5257800" y="2286000"/>
            <a:chExt cx="3352800" cy="457200"/>
          </a:xfrm>
        </p:grpSpPr>
        <p:sp>
          <p:nvSpPr>
            <p:cNvPr id="74" name="Rectangle 73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4" name="Group 237"/>
          <p:cNvGrpSpPr/>
          <p:nvPr/>
        </p:nvGrpSpPr>
        <p:grpSpPr>
          <a:xfrm>
            <a:off x="2362200" y="1981200"/>
            <a:ext cx="3352800" cy="533400"/>
            <a:chOff x="5257800" y="1981200"/>
            <a:chExt cx="3352800" cy="533400"/>
          </a:xfrm>
        </p:grpSpPr>
        <p:sp>
          <p:nvSpPr>
            <p:cNvPr id="122" name="Rectangle 121"/>
            <p:cNvSpPr/>
            <p:nvPr/>
          </p:nvSpPr>
          <p:spPr>
            <a:xfrm>
              <a:off x="52578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0</a:t>
              </a:r>
              <a:endParaRPr lang="en-US" sz="16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0960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1</a:t>
              </a:r>
              <a:endParaRPr lang="en-US" sz="16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9342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2</a:t>
              </a:r>
              <a:endParaRPr lang="en-US" sz="16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772400" y="1981200"/>
              <a:ext cx="8382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LS 3</a:t>
              </a:r>
              <a:endParaRPr lang="en-US" sz="1600" dirty="0"/>
            </a:p>
          </p:txBody>
        </p:sp>
      </p:grpSp>
      <p:grpSp>
        <p:nvGrpSpPr>
          <p:cNvPr id="6" name="Group 238"/>
          <p:cNvGrpSpPr/>
          <p:nvPr/>
        </p:nvGrpSpPr>
        <p:grpSpPr>
          <a:xfrm>
            <a:off x="2362200" y="2971800"/>
            <a:ext cx="3352800" cy="457200"/>
            <a:chOff x="5257800" y="2286000"/>
            <a:chExt cx="3352800" cy="457200"/>
          </a:xfrm>
        </p:grpSpPr>
        <p:sp>
          <p:nvSpPr>
            <p:cNvPr id="240" name="Rectangle 23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</p:grpSp>
      <p:grpSp>
        <p:nvGrpSpPr>
          <p:cNvPr id="7" name="Group 243"/>
          <p:cNvGrpSpPr/>
          <p:nvPr/>
        </p:nvGrpSpPr>
        <p:grpSpPr>
          <a:xfrm>
            <a:off x="2362200" y="3429000"/>
            <a:ext cx="3352800" cy="457200"/>
            <a:chOff x="5257800" y="2286000"/>
            <a:chExt cx="3352800" cy="457200"/>
          </a:xfrm>
        </p:grpSpPr>
        <p:sp>
          <p:nvSpPr>
            <p:cNvPr id="245" name="Rectangle 24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8" name="Group 248"/>
          <p:cNvGrpSpPr/>
          <p:nvPr/>
        </p:nvGrpSpPr>
        <p:grpSpPr>
          <a:xfrm>
            <a:off x="2362200" y="3886200"/>
            <a:ext cx="3352800" cy="457200"/>
            <a:chOff x="5257800" y="2286000"/>
            <a:chExt cx="3352800" cy="457200"/>
          </a:xfrm>
        </p:grpSpPr>
        <p:sp>
          <p:nvSpPr>
            <p:cNvPr id="250" name="Rectangle 24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15</a:t>
              </a:r>
              <a:endParaRPr lang="en-US" dirty="0"/>
            </a:p>
          </p:txBody>
        </p:sp>
      </p:grpSp>
      <p:grpSp>
        <p:nvGrpSpPr>
          <p:cNvPr id="9" name="Group 253"/>
          <p:cNvGrpSpPr/>
          <p:nvPr/>
        </p:nvGrpSpPr>
        <p:grpSpPr>
          <a:xfrm>
            <a:off x="2362200" y="4343400"/>
            <a:ext cx="3352800" cy="457200"/>
            <a:chOff x="5257800" y="2286000"/>
            <a:chExt cx="3352800" cy="457200"/>
          </a:xfrm>
        </p:grpSpPr>
        <p:sp>
          <p:nvSpPr>
            <p:cNvPr id="255" name="Rectangle 254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8"/>
          <p:cNvGrpSpPr/>
          <p:nvPr/>
        </p:nvGrpSpPr>
        <p:grpSpPr>
          <a:xfrm>
            <a:off x="2362200" y="4800600"/>
            <a:ext cx="3352800" cy="457200"/>
            <a:chOff x="5257800" y="2286000"/>
            <a:chExt cx="3352800" cy="457200"/>
          </a:xfrm>
        </p:grpSpPr>
        <p:sp>
          <p:nvSpPr>
            <p:cNvPr id="260" name="Rectangle 259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305"/>
          <p:cNvGrpSpPr/>
          <p:nvPr/>
        </p:nvGrpSpPr>
        <p:grpSpPr>
          <a:xfrm>
            <a:off x="2362200" y="5257800"/>
            <a:ext cx="3352800" cy="457200"/>
            <a:chOff x="5257800" y="2286000"/>
            <a:chExt cx="3352800" cy="457200"/>
          </a:xfrm>
        </p:grpSpPr>
        <p:sp>
          <p:nvSpPr>
            <p:cNvPr id="307" name="Rectangle 306"/>
            <p:cNvSpPr/>
            <p:nvPr/>
          </p:nvSpPr>
          <p:spPr>
            <a:xfrm>
              <a:off x="52578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0960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69342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7772400" y="2286000"/>
              <a:ext cx="8382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867400" y="25146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867400" y="2971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867400" y="3429000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Output {8,9}; Wait for 10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Hardware Implementation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FPGA Area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1371600" y="4114800"/>
          <a:ext cx="7467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</a:t>
                      </a:r>
                      <a:r>
                        <a:rPr lang="en-US" baseline="0" dirty="0" smtClean="0"/>
                        <a:t> Sorters, </a:t>
                      </a:r>
                      <a:r>
                        <a:rPr lang="en-US" i="1" baseline="0" dirty="0" smtClean="0"/>
                        <a:t>W</a:t>
                      </a:r>
                      <a:endParaRPr lang="en-US" i="1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Slices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Slices/Node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Area Overhead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Interleaving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Area (slices)</a:t>
                      </a:r>
                      <a:endParaRPr lang="en-US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278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2.3%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641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20.0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17.6%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1294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20.2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18.8%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243</a:t>
                      </a:r>
                      <a:endParaRPr lang="en-US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2612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20.4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20.0%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522</a:t>
                      </a:r>
                      <a:endParaRPr lang="en-US" dirty="0"/>
                    </a:p>
                  </a:txBody>
                  <a:tcPr marL="44597" marR="4459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5250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20.6%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1081</a:t>
                      </a:r>
                      <a:endParaRPr lang="en-US" dirty="0"/>
                    </a:p>
                  </a:txBody>
                  <a:tcPr marL="44597" marR="44597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47800" y="1524000"/>
            <a:ext cx="7485888" cy="2209800"/>
          </a:xfrm>
        </p:spPr>
        <p:txBody>
          <a:bodyPr/>
          <a:lstStyle/>
          <a:p>
            <a:r>
              <a:rPr lang="en-US" dirty="0" smtClean="0"/>
              <a:t>Xilinx Virtex-5 FPGA</a:t>
            </a:r>
          </a:p>
          <a:p>
            <a:r>
              <a:rPr lang="en-US" dirty="0" smtClean="0"/>
              <a:t>8-bit tags, 8-bit data</a:t>
            </a:r>
          </a:p>
          <a:p>
            <a:r>
              <a:rPr lang="en-US" dirty="0" smtClean="0"/>
              <a:t>17 slices per sorter node</a:t>
            </a:r>
          </a:p>
          <a:p>
            <a:r>
              <a:rPr lang="en-US" dirty="0" smtClean="0"/>
              <a:t>Linear Sorter depth of 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3733800"/>
            <a:ext cx="416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Interleaved Linear Sorter FPGA Area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FPGA Throughput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47800" y="1524000"/>
            <a:ext cx="7485888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clk</a:t>
            </a:r>
            <a:r>
              <a:rPr lang="en-US" dirty="0" smtClean="0"/>
              <a:t> x ILS width </a:t>
            </a:r>
            <a:r>
              <a:rPr lang="en-US" i="1" dirty="0" smtClean="0"/>
              <a:t>W</a:t>
            </a:r>
          </a:p>
          <a:p>
            <a:r>
              <a:rPr lang="en-US" dirty="0" smtClean="0"/>
              <a:t>Includes logic and routing delay for interleaving data for </a:t>
            </a:r>
            <a:r>
              <a:rPr lang="en-US" i="1" dirty="0" smtClean="0"/>
              <a:t>W</a:t>
            </a:r>
            <a:r>
              <a:rPr lang="en-US" dirty="0" smtClean="0"/>
              <a:t> linear sorters</a:t>
            </a:r>
          </a:p>
          <a:p>
            <a:r>
              <a:rPr lang="en-US" dirty="0" smtClean="0"/>
              <a:t>Averaged for sorter depth from 1 </a:t>
            </a:r>
            <a:br>
              <a:rPr lang="en-US" dirty="0" smtClean="0"/>
            </a:br>
            <a:r>
              <a:rPr lang="en-US" dirty="0" smtClean="0"/>
              <a:t>up to 256 nodes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3810000"/>
            <a:ext cx="642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Interleaved Linear Sorter FPGA Frequency &amp; Throughput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1981200" y="4191000"/>
          <a:ext cx="6019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600"/>
                <a:gridCol w="2006600"/>
                <a:gridCol w="200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 Sorters,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baseline="0" dirty="0" smtClean="0"/>
                        <a:t>W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 (MHz)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Throughput (millions/sec)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FPGA Throughput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47800" y="1524000"/>
            <a:ext cx="7485888" cy="2209800"/>
          </a:xfrm>
        </p:spPr>
        <p:txBody>
          <a:bodyPr/>
          <a:lstStyle/>
          <a:p>
            <a:r>
              <a:rPr lang="en-US" dirty="0" smtClean="0"/>
              <a:t>W=16, large logic &amp; routing delays at inputs</a:t>
            </a:r>
          </a:p>
          <a:p>
            <a:r>
              <a:rPr lang="en-US" dirty="0" smtClean="0"/>
              <a:t>First three cases need single 6-input LUT for routing. Two and four LUTs needed for W=8 and W=16, respectively.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52600" y="3810000"/>
            <a:ext cx="642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Interleaved Linear Sorter FPGA Frequency &amp; Throughput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1981200" y="4191000"/>
          <a:ext cx="6019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600"/>
                <a:gridCol w="2006600"/>
                <a:gridCol w="200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 Sorters,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baseline="0" dirty="0" smtClean="0"/>
                        <a:t>W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 (MHz)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Throughput (millions/sec)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Maximum ILS Throughput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9" name="Content Placeholder 8" descr="Maximum_Throughpu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5100" y="1644682"/>
            <a:ext cx="7499350" cy="4406835"/>
          </a:xfrm>
        </p:spPr>
      </p:pic>
      <p:sp>
        <p:nvSpPr>
          <p:cNvPr id="10" name="TextBox 9"/>
          <p:cNvSpPr txBox="1"/>
          <p:nvPr/>
        </p:nvSpPr>
        <p:spPr>
          <a:xfrm>
            <a:off x="1447800" y="6488668"/>
            <a:ext cx="723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Average speedups of 1.0, 1.8, 3.7 and 3.5 against single linear sorter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Background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Software quicksort, mergesort and heapsort use divide-and-conquer techniques to achieve efficiency</a:t>
            </a:r>
          </a:p>
          <a:p>
            <a:pPr eaLnBrk="1" hangingPunct="1">
              <a:defRPr/>
            </a:pPr>
            <a:r>
              <a:rPr lang="en-US" dirty="0" smtClean="0"/>
              <a:t>Hardware sorting plagued with overhead from data movements, synchronization, bookkeeping and memory accesses</a:t>
            </a:r>
          </a:p>
          <a:p>
            <a:pPr eaLnBrk="1" hangingPunct="1">
              <a:defRPr/>
            </a:pPr>
            <a:r>
              <a:rPr lang="en-US" dirty="0" smtClean="0"/>
              <a:t>Need better use of concurrent data comparisons and swaps, rather than the extended execution of multiple assembly instructions like its software counterpart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Throughput considerations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600200"/>
          </a:xfrm>
        </p:spPr>
        <p:txBody>
          <a:bodyPr/>
          <a:lstStyle/>
          <a:p>
            <a:r>
              <a:rPr lang="en-US" dirty="0" smtClean="0"/>
              <a:t>Interleaving contention results in an average latency which increases with ILS width </a:t>
            </a:r>
            <a:r>
              <a:rPr lang="en-US" i="1" dirty="0" smtClean="0"/>
              <a:t>W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2971800" y="4038600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ILS Width </a:t>
                      </a:r>
                      <a:r>
                        <a:rPr lang="en-US" i="1" dirty="0" smtClean="0"/>
                        <a:t>W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Clock</a:t>
                      </a:r>
                      <a:r>
                        <a:rPr lang="en-US" baseline="0" dirty="0" smtClean="0"/>
                        <a:t> Cycles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36576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Average latency for Interleaved Linear Sorters of length </a:t>
            </a:r>
            <a:r>
              <a:rPr lang="en-US" b="1" i="1" dirty="0" smtClean="0"/>
              <a:t>W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Normalized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ILS Throughput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6488668"/>
            <a:ext cx="723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Average speedups of 1.0, 1.3, 1.8 and 1.4 against single linear sorter</a:t>
            </a:r>
            <a:endParaRPr lang="en-US" i="1" dirty="0"/>
          </a:p>
        </p:txBody>
      </p:sp>
      <p:pic>
        <p:nvPicPr>
          <p:cNvPr id="6" name="Content Placeholder 5" descr="Normalized_Throughpu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5100" y="1681105"/>
            <a:ext cx="7499350" cy="43339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Virtex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II-Pro implementation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100 MHz  bus frequency</a:t>
            </a:r>
          </a:p>
          <a:p>
            <a:r>
              <a:rPr lang="en-US" dirty="0" smtClean="0"/>
              <a:t>Data resided on </a:t>
            </a:r>
            <a:r>
              <a:rPr lang="en-US" dirty="0" err="1" smtClean="0"/>
              <a:t>BlockRAMs</a:t>
            </a:r>
            <a:endParaRPr lang="en-US" dirty="0" smtClean="0"/>
          </a:p>
          <a:p>
            <a:r>
              <a:rPr lang="en-US" dirty="0" smtClean="0"/>
              <a:t>Tested Interleaved Linear Sorter </a:t>
            </a:r>
            <a:r>
              <a:rPr lang="en-US" i="1" dirty="0" smtClean="0"/>
              <a:t>W</a:t>
            </a:r>
            <a:r>
              <a:rPr lang="en-US" dirty="0" smtClean="0"/>
              <a:t>=4 </a:t>
            </a:r>
          </a:p>
          <a:p>
            <a:endParaRPr lang="en-US" dirty="0" smtClean="0"/>
          </a:p>
          <a:p>
            <a:r>
              <a:rPr lang="en-US" dirty="0" smtClean="0"/>
              <a:t>Compared against MicroBlaze </a:t>
            </a:r>
            <a:br>
              <a:rPr lang="en-US" dirty="0" smtClean="0"/>
            </a:br>
            <a:r>
              <a:rPr lang="en-US" dirty="0" smtClean="0"/>
              <a:t>running quicksort in C</a:t>
            </a:r>
          </a:p>
          <a:p>
            <a:r>
              <a:rPr lang="en-US" dirty="0" smtClean="0"/>
              <a:t>Timing includes bus arbitration, read</a:t>
            </a:r>
          </a:p>
          <a:p>
            <a:r>
              <a:rPr lang="en-US" dirty="0" smtClean="0"/>
              <a:t>and writes over the OPB</a:t>
            </a:r>
          </a:p>
          <a:p>
            <a:r>
              <a:rPr lang="en-US" dirty="0" smtClean="0"/>
              <a:t>Final result is saved in </a:t>
            </a:r>
            <a:r>
              <a:rPr lang="en-US" dirty="0" err="1" smtClean="0"/>
              <a:t>BlockRAM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test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953000"/>
          </a:xfrm>
        </p:spPr>
        <p:txBody>
          <a:bodyPr>
            <a:normAutofit fontScale="92500" lnSpcReduction="20000"/>
          </a:bodyPr>
          <a:lstStyle/>
          <a:p>
            <a:pPr marL="596900" indent="-514350">
              <a:buFont typeface="+mj-lt"/>
              <a:buAutoNum type="arabicPeriod"/>
            </a:pPr>
            <a:r>
              <a:rPr lang="en-US" dirty="0" smtClean="0"/>
              <a:t>MicroBlaze BRAM write &amp; read-back</a:t>
            </a:r>
          </a:p>
          <a:p>
            <a:pPr marL="871538" lvl="1" indent="-514350"/>
            <a:r>
              <a:rPr lang="en-US" dirty="0" smtClean="0"/>
              <a:t>MB writes BRAM unsorted data</a:t>
            </a:r>
          </a:p>
          <a:p>
            <a:pPr marL="871538" lvl="1" indent="-514350"/>
            <a:r>
              <a:rPr lang="en-US" dirty="0" smtClean="0"/>
              <a:t>MB sends start signal to ILS</a:t>
            </a:r>
          </a:p>
          <a:p>
            <a:pPr marL="871538" lvl="1" indent="-514350"/>
            <a:r>
              <a:rPr lang="en-US" dirty="0" smtClean="0"/>
              <a:t>MB reads back sorted values over OPB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MicroBlaze BRAM write</a:t>
            </a:r>
          </a:p>
          <a:p>
            <a:pPr marL="871538" lvl="1" indent="-514350"/>
            <a:r>
              <a:rPr lang="en-US" dirty="0" smtClean="0"/>
              <a:t>Same as scenario 1</a:t>
            </a:r>
          </a:p>
          <a:p>
            <a:pPr marL="871538" lvl="1" indent="-514350"/>
            <a:r>
              <a:rPr lang="en-US" dirty="0" smtClean="0"/>
              <a:t>No need for read back into MB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No MicroBlaze</a:t>
            </a:r>
          </a:p>
          <a:p>
            <a:pPr marL="871538" lvl="1" indent="-514350"/>
            <a:r>
              <a:rPr lang="en-US" dirty="0" smtClean="0"/>
              <a:t>Hardware-only streaming output approach</a:t>
            </a:r>
          </a:p>
          <a:p>
            <a:pPr marL="871538" lvl="1" indent="-514350"/>
            <a:r>
              <a:rPr lang="en-US" dirty="0" smtClean="0"/>
              <a:t>No need for OPB requests</a:t>
            </a:r>
          </a:p>
          <a:p>
            <a:pPr marL="871538" lvl="1" indent="-514350"/>
            <a:r>
              <a:rPr lang="en-US" dirty="0" smtClean="0"/>
              <a:t>Output consumed by other hardware components immediately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ILS speedup over MicroBlaze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300"/>
                <a:gridCol w="2362200"/>
                <a:gridCol w="2228849"/>
              </a:tblGrid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Clock cycles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Speedup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MicroBlaze quicksort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49,982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ILS 1 – MB write &amp; read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ILS 2 – MB write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ILS 3 – Hardware</a:t>
                      </a:r>
                      <a:r>
                        <a:rPr lang="en-US" baseline="0" dirty="0" smtClean="0"/>
                        <a:t>-only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4724400"/>
            <a:ext cx="16626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i="1" dirty="0" smtClean="0"/>
              <a:t>32-bit data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16-bit tags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64 values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ILS width of 4</a:t>
            </a:r>
          </a:p>
          <a:p>
            <a:pPr>
              <a:buFont typeface="Arial" pitchFamily="34" charset="0"/>
              <a:buChar char="•"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ILS speedup against Sorting Network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709929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158"/>
                <a:gridCol w="2236190"/>
                <a:gridCol w="2109951"/>
              </a:tblGrid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 marL="44597" marR="445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Execution time (ns)</a:t>
                      </a:r>
                      <a:endParaRPr lang="en-US" dirty="0"/>
                    </a:p>
                  </a:txBody>
                  <a:tcPr marL="44597" marR="4459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Speedup</a:t>
                      </a:r>
                      <a:endParaRPr lang="en-US" dirty="0"/>
                    </a:p>
                  </a:txBody>
                  <a:tcPr marL="44597" marR="4459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Batcher odd-even</a:t>
                      </a:r>
                      <a:endParaRPr lang="en-US" dirty="0"/>
                    </a:p>
                  </a:txBody>
                  <a:tcPr marL="44597" marR="445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 marL="44597" marR="445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 marL="44597" marR="4459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ILS – Hardware only</a:t>
                      </a:r>
                      <a:endParaRPr lang="en-US" dirty="0"/>
                    </a:p>
                  </a:txBody>
                  <a:tcPr marL="44597" marR="445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 marL="44597" marR="44597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 marL="44597" marR="4459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1600200" y="4495800"/>
            <a:ext cx="7485888" cy="184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Sorting network requires static</a:t>
            </a:r>
            <a:r>
              <a:rPr lang="en-US" sz="2800" dirty="0" smtClean="0">
                <a:latin typeface="+mn-lt"/>
                <a:cs typeface="+mn-cs"/>
              </a:rPr>
              <a:t> data set</a:t>
            </a:r>
          </a:p>
          <a:p>
            <a:pPr marL="365125" marR="0" lvl="0" indent="-2825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+mn-lt"/>
                <a:cs typeface="+mn-cs"/>
              </a:rPr>
              <a:t>Re-sorts the full set of data upon a </a:t>
            </a:r>
            <a:br>
              <a:rPr lang="en-US" sz="2800" dirty="0" smtClean="0">
                <a:latin typeface="+mn-lt"/>
                <a:cs typeface="+mn-cs"/>
              </a:rPr>
            </a:br>
            <a:r>
              <a:rPr lang="en-US" sz="2800" dirty="0" smtClean="0">
                <a:latin typeface="+mn-lt"/>
                <a:cs typeface="+mn-cs"/>
              </a:rPr>
              <a:t>single new insertion</a:t>
            </a:r>
          </a:p>
          <a:p>
            <a:pPr marL="365125" marR="0" lvl="0" indent="-2825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lang="en-US" sz="2800" dirty="0" smtClean="0">
              <a:latin typeface="+mn-lt"/>
              <a:cs typeface="+mn-cs"/>
            </a:endParaRPr>
          </a:p>
          <a:p>
            <a:pPr marL="365125" marR="0" lvl="0" indent="-2825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3124200"/>
            <a:ext cx="18678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i="1" dirty="0" smtClean="0"/>
              <a:t>16-bit data-tags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32 values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ILS width of 4</a:t>
            </a:r>
          </a:p>
          <a:p>
            <a:pPr>
              <a:buFont typeface="Arial" pitchFamily="34" charset="0"/>
              <a:buChar char="•"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Conclusions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Conclusions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Linear sorters appropriate to overcome sorting network disadvantages, but limited throughput</a:t>
            </a:r>
          </a:p>
          <a:p>
            <a:pPr eaLnBrk="1" hangingPunct="1"/>
            <a:r>
              <a:rPr lang="en-US" dirty="0" smtClean="0"/>
              <a:t>Interleaved Linear Sorters allow high throughput, configuration of width, depth, tag and data size to match system requirements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ILS speedup of 1.8 over regular linear sorter (3.7 for best case)</a:t>
            </a:r>
          </a:p>
          <a:p>
            <a:pPr eaLnBrk="1" hangingPunct="1"/>
            <a:r>
              <a:rPr lang="en-US" dirty="0" smtClean="0"/>
              <a:t>ILS speedup of 68 against embedded software counterpart (1666 for best case)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Questions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  <a:p>
            <a:pPr eaLnBrk="1" hangingPunct="1"/>
            <a:endParaRPr lang="en-US" smtClean="0"/>
          </a:p>
        </p:txBody>
      </p:sp>
      <p:pic>
        <p:nvPicPr>
          <p:cNvPr id="14340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22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23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24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6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27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28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29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30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715000" y="4495800"/>
            <a:ext cx="2819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5000" y="4953000"/>
            <a:ext cx="28194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715000" y="5410200"/>
            <a:ext cx="2819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715000" y="5867400"/>
            <a:ext cx="28194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15000" y="6324600"/>
            <a:ext cx="2819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15364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5382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5383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5384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5385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5386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5387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5388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5389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5390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2438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3622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28194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28194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2819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Sorting Networks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746500" cy="4664075"/>
          </a:xfrm>
        </p:spPr>
        <p:txBody>
          <a:bodyPr/>
          <a:lstStyle/>
          <a:p>
            <a:pPr eaLnBrk="1" hangingPunct="1"/>
            <a:r>
              <a:rPr lang="en-US" smtClean="0"/>
              <a:t>Swap comparators sort pairs of values</a:t>
            </a:r>
          </a:p>
          <a:p>
            <a:pPr eaLnBrk="1" hangingPunct="1"/>
            <a:r>
              <a:rPr lang="en-US" smtClean="0"/>
              <a:t>Sink lowest value, then operate on remaining S</a:t>
            </a:r>
            <a:r>
              <a:rPr lang="en-US" baseline="-25000" smtClean="0"/>
              <a:t>n-1</a:t>
            </a:r>
            <a:r>
              <a:rPr lang="en-US" smtClean="0"/>
              <a:t> items</a:t>
            </a:r>
          </a:p>
          <a:p>
            <a:pPr eaLnBrk="1" hangingPunct="1"/>
            <a:r>
              <a:rPr lang="en-US" smtClean="0"/>
              <a:t>Receive parallel data at inputs</a:t>
            </a:r>
          </a:p>
          <a:p>
            <a:pPr eaLnBrk="1" hangingPunct="1"/>
            <a:r>
              <a:rPr lang="en-US" smtClean="0"/>
              <a:t>High #PE and latency, resort with each new insertion</a:t>
            </a:r>
          </a:p>
        </p:txBody>
      </p:sp>
      <p:pic>
        <p:nvPicPr>
          <p:cNvPr id="16388" name="Content Placeholder 6" descr="Bub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1447800"/>
            <a:ext cx="3079750" cy="1676400"/>
          </a:xfrm>
        </p:spPr>
      </p:pic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6324600" y="3505200"/>
            <a:ext cx="179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Bubble Sort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0" y="45720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50292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5000" y="54864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15000" y="59436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791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0198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3246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6400800"/>
            <a:ext cx="281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553200" y="61722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05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34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62800" y="57150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4676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696200" y="52578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8077200" y="4800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5" name="TextBox 24"/>
          <p:cNvSpPr txBox="1">
            <a:spLocks noChangeArrowheads="1"/>
          </p:cNvSpPr>
          <p:nvPr/>
        </p:nvSpPr>
        <p:spPr bwMode="auto">
          <a:xfrm>
            <a:off x="53340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6406" name="TextBox 25"/>
          <p:cNvSpPr txBox="1">
            <a:spLocks noChangeArrowheads="1"/>
          </p:cNvSpPr>
          <p:nvPr/>
        </p:nvSpPr>
        <p:spPr bwMode="auto">
          <a:xfrm>
            <a:off x="53340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6407" name="TextBox 26"/>
          <p:cNvSpPr txBox="1">
            <a:spLocks noChangeArrowheads="1"/>
          </p:cNvSpPr>
          <p:nvPr/>
        </p:nvSpPr>
        <p:spPr bwMode="auto">
          <a:xfrm>
            <a:off x="53340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6408" name="TextBox 28"/>
          <p:cNvSpPr txBox="1">
            <a:spLocks noChangeArrowheads="1"/>
          </p:cNvSpPr>
          <p:nvPr/>
        </p:nvSpPr>
        <p:spPr bwMode="auto">
          <a:xfrm>
            <a:off x="53340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6409" name="TextBox 29"/>
          <p:cNvSpPr txBox="1">
            <a:spLocks noChangeArrowheads="1"/>
          </p:cNvSpPr>
          <p:nvPr/>
        </p:nvSpPr>
        <p:spPr bwMode="auto">
          <a:xfrm>
            <a:off x="53340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6410" name="TextBox 30"/>
          <p:cNvSpPr txBox="1">
            <a:spLocks noChangeArrowheads="1"/>
          </p:cNvSpPr>
          <p:nvPr/>
        </p:nvSpPr>
        <p:spPr bwMode="auto">
          <a:xfrm>
            <a:off x="8686800" y="4343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6411" name="TextBox 31"/>
          <p:cNvSpPr txBox="1">
            <a:spLocks noChangeArrowheads="1"/>
          </p:cNvSpPr>
          <p:nvPr/>
        </p:nvSpPr>
        <p:spPr bwMode="auto">
          <a:xfrm>
            <a:off x="8686800" y="48768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3</a:t>
            </a:r>
          </a:p>
        </p:txBody>
      </p:sp>
      <p:sp>
        <p:nvSpPr>
          <p:cNvPr id="16412" name="TextBox 32"/>
          <p:cNvSpPr txBox="1">
            <a:spLocks noChangeArrowheads="1"/>
          </p:cNvSpPr>
          <p:nvPr/>
        </p:nvSpPr>
        <p:spPr bwMode="auto">
          <a:xfrm>
            <a:off x="8686800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6413" name="TextBox 33"/>
          <p:cNvSpPr txBox="1">
            <a:spLocks noChangeArrowheads="1"/>
          </p:cNvSpPr>
          <p:nvPr/>
        </p:nvSpPr>
        <p:spPr bwMode="auto">
          <a:xfrm>
            <a:off x="8686800" y="5791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6414" name="TextBox 34"/>
          <p:cNvSpPr txBox="1">
            <a:spLocks noChangeArrowheads="1"/>
          </p:cNvSpPr>
          <p:nvPr/>
        </p:nvSpPr>
        <p:spPr bwMode="auto">
          <a:xfrm>
            <a:off x="8686800" y="6248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000" y="4495800"/>
            <a:ext cx="2286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6000" y="4953000"/>
            <a:ext cx="2438400" cy="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91200" y="4648200"/>
            <a:ext cx="457200" cy="152400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4953000"/>
            <a:ext cx="304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5791200" y="4648200"/>
            <a:ext cx="457200" cy="15240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72200" y="4495800"/>
            <a:ext cx="23622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5410200"/>
            <a:ext cx="762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29400" y="5867400"/>
            <a:ext cx="19050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15000" y="5867400"/>
            <a:ext cx="762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29400" y="5410200"/>
            <a:ext cx="1905000" cy="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6324600" y="5562600"/>
            <a:ext cx="457200" cy="1524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15000" y="6324600"/>
            <a:ext cx="2819400" cy="0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1214</TotalTime>
  <Words>3122</Words>
  <Application>Microsoft Office PowerPoint</Application>
  <PresentationFormat>On-screen Show (4:3)</PresentationFormat>
  <Paragraphs>1646</Paragraphs>
  <Slides>68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Solstice</vt:lpstr>
      <vt:lpstr>A Configurable  High-Throughput  Linear Sorter System</vt:lpstr>
      <vt:lpstr>Introduction</vt:lpstr>
      <vt:lpstr>Introduction</vt:lpstr>
      <vt:lpstr>Contributions</vt:lpstr>
      <vt:lpstr>Background</vt:lpstr>
      <vt:lpstr>Background</vt:lpstr>
      <vt:lpstr>Sorting Networks</vt:lpstr>
      <vt:lpstr>Sorting Networks</vt:lpstr>
      <vt:lpstr>Sorting Networks</vt:lpstr>
      <vt:lpstr>Sorting Networks</vt:lpstr>
      <vt:lpstr>Sorting Networks</vt:lpstr>
      <vt:lpstr>Sorting Networks</vt:lpstr>
      <vt:lpstr>Sorting Networks</vt:lpstr>
      <vt:lpstr>Linear Sorters</vt:lpstr>
      <vt:lpstr>Linear Sorters</vt:lpstr>
      <vt:lpstr>Linear Sorters</vt:lpstr>
      <vt:lpstr>Linear Sorters</vt:lpstr>
      <vt:lpstr>Linear Sorters</vt:lpstr>
      <vt:lpstr>Linear Sorters</vt:lpstr>
      <vt:lpstr>Linear Sorters</vt:lpstr>
      <vt:lpstr>Configurable Linear Sorter</vt:lpstr>
      <vt:lpstr>Configurable Linear Sorter</vt:lpstr>
      <vt:lpstr>Configurable Linear Sorter</vt:lpstr>
      <vt:lpstr>Extended Linear Sorter System</vt:lpstr>
      <vt:lpstr>Extended Linear Sorter System</vt:lpstr>
      <vt:lpstr>Extended Linear Sorter System</vt:lpstr>
      <vt:lpstr>Extended Linear Sorter System</vt:lpstr>
      <vt:lpstr>Extended Linear Sorter System</vt:lpstr>
      <vt:lpstr>Extended Linear Sorter System</vt:lpstr>
      <vt:lpstr>Extended Linear Sorter System</vt:lpstr>
      <vt:lpstr>Extended Linear Sorter System</vt:lpstr>
      <vt:lpstr>Extended Linear Sorter System</vt:lpstr>
      <vt:lpstr>Interleaved Linear Sorter System</vt:lpstr>
      <vt:lpstr>Interleaved Linear Sorter System</vt:lpstr>
      <vt:lpstr>Interleaved Linear Sorter System</vt:lpstr>
      <vt:lpstr>Extended Linear Sorter System</vt:lpstr>
      <vt:lpstr>Extended Linear Sorter System</vt:lpstr>
      <vt:lpstr>Extended Linear Sorter System</vt:lpstr>
      <vt:lpstr>Extended Linear Sorter System</vt:lpstr>
      <vt:lpstr>Sorter Node Architecture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Interleaved Linear Sorter</vt:lpstr>
      <vt:lpstr>Input Distribution and Latency</vt:lpstr>
      <vt:lpstr>Output Logic</vt:lpstr>
      <vt:lpstr>Streaming output</vt:lpstr>
      <vt:lpstr>Hardware Implementation</vt:lpstr>
      <vt:lpstr>FPGA Area</vt:lpstr>
      <vt:lpstr>FPGA Throughput</vt:lpstr>
      <vt:lpstr>FPGA Throughput</vt:lpstr>
      <vt:lpstr>Maximum ILS Throughput</vt:lpstr>
      <vt:lpstr>Throughput considerations</vt:lpstr>
      <vt:lpstr>Normalized ILS Throughput</vt:lpstr>
      <vt:lpstr>Virtex II-Pro implementation</vt:lpstr>
      <vt:lpstr>Three test scenarios</vt:lpstr>
      <vt:lpstr>ILS speedup over MicroBlaze</vt:lpstr>
      <vt:lpstr>ILS speedup against Sorting Network</vt:lpstr>
      <vt:lpstr>Conclusions</vt:lpstr>
      <vt:lpstr>Conclusions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Jorge</dc:creator>
  <cp:lastModifiedBy>Jorge</cp:lastModifiedBy>
  <cp:revision>190</cp:revision>
  <dcterms:created xsi:type="dcterms:W3CDTF">2010-03-27T16:30:06Z</dcterms:created>
  <dcterms:modified xsi:type="dcterms:W3CDTF">2010-04-19T00:50:11Z</dcterms:modified>
</cp:coreProperties>
</file>