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0"/>
  </p:notesMasterIdLst>
  <p:sldIdLst>
    <p:sldId id="256" r:id="rId2"/>
    <p:sldId id="257" r:id="rId3"/>
    <p:sldId id="263" r:id="rId4"/>
    <p:sldId id="266" r:id="rId5"/>
    <p:sldId id="258" r:id="rId6"/>
    <p:sldId id="267" r:id="rId7"/>
    <p:sldId id="264" r:id="rId8"/>
    <p:sldId id="268" r:id="rId9"/>
    <p:sldId id="269" r:id="rId10"/>
    <p:sldId id="270" r:id="rId11"/>
    <p:sldId id="271" r:id="rId12"/>
    <p:sldId id="273" r:id="rId13"/>
    <p:sldId id="274" r:id="rId14"/>
    <p:sldId id="276" r:id="rId15"/>
    <p:sldId id="282" r:id="rId16"/>
    <p:sldId id="278" r:id="rId17"/>
    <p:sldId id="279" r:id="rId18"/>
    <p:sldId id="280" r:id="rId19"/>
    <p:sldId id="281" r:id="rId20"/>
    <p:sldId id="283" r:id="rId21"/>
    <p:sldId id="259" r:id="rId22"/>
    <p:sldId id="284" r:id="rId23"/>
    <p:sldId id="285" r:id="rId24"/>
    <p:sldId id="260" r:id="rId25"/>
    <p:sldId id="286" r:id="rId26"/>
    <p:sldId id="287" r:id="rId27"/>
    <p:sldId id="288" r:id="rId28"/>
    <p:sldId id="289" r:id="rId29"/>
    <p:sldId id="290" r:id="rId30"/>
    <p:sldId id="291" r:id="rId31"/>
    <p:sldId id="292" r:id="rId32"/>
    <p:sldId id="293" r:id="rId33"/>
    <p:sldId id="294" r:id="rId34"/>
    <p:sldId id="295" r:id="rId35"/>
    <p:sldId id="296" r:id="rId36"/>
    <p:sldId id="297" r:id="rId37"/>
    <p:sldId id="298" r:id="rId38"/>
    <p:sldId id="299" r:id="rId39"/>
    <p:sldId id="300" r:id="rId40"/>
    <p:sldId id="261" r:id="rId41"/>
    <p:sldId id="303" r:id="rId42"/>
    <p:sldId id="301" r:id="rId43"/>
    <p:sldId id="304" r:id="rId44"/>
    <p:sldId id="305" r:id="rId45"/>
    <p:sldId id="306" r:id="rId46"/>
    <p:sldId id="307" r:id="rId47"/>
    <p:sldId id="308" r:id="rId48"/>
    <p:sldId id="309" r:id="rId49"/>
    <p:sldId id="310" r:id="rId50"/>
    <p:sldId id="311" r:id="rId51"/>
    <p:sldId id="312" r:id="rId52"/>
    <p:sldId id="302" r:id="rId53"/>
    <p:sldId id="313" r:id="rId54"/>
    <p:sldId id="316" r:id="rId55"/>
    <p:sldId id="314" r:id="rId56"/>
    <p:sldId id="315" r:id="rId57"/>
    <p:sldId id="317" r:id="rId58"/>
    <p:sldId id="318" r:id="rId59"/>
    <p:sldId id="319" r:id="rId60"/>
    <p:sldId id="320" r:id="rId61"/>
    <p:sldId id="321" r:id="rId62"/>
    <p:sldId id="322" r:id="rId63"/>
    <p:sldId id="323" r:id="rId64"/>
    <p:sldId id="324" r:id="rId65"/>
    <p:sldId id="325" r:id="rId66"/>
    <p:sldId id="262" r:id="rId67"/>
    <p:sldId id="326" r:id="rId68"/>
    <p:sldId id="327" r:id="rId6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2464" autoAdjust="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316D01-5002-46C8-BF55-35D994707F89}" type="datetimeFigureOut">
              <a:rPr lang="en-US" smtClean="0"/>
              <a:pPr/>
              <a:t>4/18/2010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E4E9FB-542F-448D-8C0D-FB0FD7DA62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Throughput: the rate at which data elements are processed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4E9FB-542F-448D-8C0D-FB0FD7DA626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Throughput: the rate at which data elements are processed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4E9FB-542F-448D-8C0D-FB0FD7DA626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Throughput: the rate at which data elements are processed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4E9FB-542F-448D-8C0D-FB0FD7DA626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Throughput: the rate at which data elements are processed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4E9FB-542F-448D-8C0D-FB0FD7DA6267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Throughput: the rate at which data elements are processed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4E9FB-542F-448D-8C0D-FB0FD7DA6267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Throughput: the rate at which data elements are processed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4E9FB-542F-448D-8C0D-FB0FD7DA6267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Throughput: the rate at which data elements are processed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4E9FB-542F-448D-8C0D-FB0FD7DA6267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2BC8F12-DD77-46ED-9AD7-60793E36F995}" type="datetimeFigureOut">
              <a:rPr lang="en-US"/>
              <a:pPr>
                <a:defRPr/>
              </a:pPr>
              <a:t>4/18/2010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33EB576-0385-431A-A0A9-3A3B745A82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79199-1A7F-4707-9D02-F77A0C836A3E}" type="datetimeFigureOut">
              <a:rPr lang="en-US"/>
              <a:pPr>
                <a:defRPr/>
              </a:pPr>
              <a:t>4/18/2010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1F37B-D254-477C-97B6-B36A89CEE1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A597A-F388-4A79-86A1-364D17CB904E}" type="datetimeFigureOut">
              <a:rPr lang="en-US"/>
              <a:pPr>
                <a:defRPr/>
              </a:pPr>
              <a:t>4/18/2010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A03AF-307C-4A6B-B85D-075DA68BE6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4CE1B-F9F9-4708-99B6-9C8D021A8725}" type="datetimeFigureOut">
              <a:rPr lang="en-US"/>
              <a:pPr>
                <a:defRPr/>
              </a:pPr>
              <a:t>4/18/2010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768F3-4A8D-4A01-87EC-E907CBAD3F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77029EF-80B5-4175-A15E-DF9BC7FDD2B6}" type="datetimeFigureOut">
              <a:rPr lang="en-US"/>
              <a:pPr>
                <a:defRPr/>
              </a:pPr>
              <a:t>4/18/2010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EC01AD-D7BB-4234-9393-C9300DCC91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0D071-A00C-4D08-973E-3CF8E64DA976}" type="datetimeFigureOut">
              <a:rPr lang="en-US"/>
              <a:pPr>
                <a:defRPr/>
              </a:pPr>
              <a:t>4/18/2010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FF3E6-6736-4806-BFAA-96C593DC9D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80C00D4-9C90-4FF2-B802-502C1EE966C4}" type="datetimeFigureOut">
              <a:rPr lang="en-US"/>
              <a:pPr>
                <a:defRPr/>
              </a:pPr>
              <a:t>4/18/2010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FC729AF-7680-4CF6-BAB6-6575531833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CFAD1-74E4-4799-B194-54754AE11A41}" type="datetimeFigureOut">
              <a:rPr lang="en-US"/>
              <a:pPr>
                <a:defRPr/>
              </a:pPr>
              <a:t>4/18/2010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E7CAA-4391-4089-AF8B-7DDBFDB944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E568A8C-E680-404F-AAB1-2C362D1D930F}" type="datetimeFigureOut">
              <a:rPr lang="en-US"/>
              <a:pPr>
                <a:defRPr/>
              </a:pPr>
              <a:t>4/18/2010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AC026A-A570-4091-A01E-CA8345F0C6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5D4C65E-9F3C-4262-A9D0-B5CC90692473}" type="datetimeFigureOut">
              <a:rPr lang="en-US"/>
              <a:pPr>
                <a:defRPr/>
              </a:pPr>
              <a:t>4/18/2010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53FF1FB-C0A3-4AA3-9E9C-CE73567352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5F8C2D6-C0E3-4FE4-B4B5-DAF10DEF807B}" type="datetimeFigureOut">
              <a:rPr lang="en-US"/>
              <a:pPr>
                <a:defRPr/>
              </a:pPr>
              <a:t>4/18/2010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915FE24-A89D-4008-9CE5-8A0B8A62C1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31199B4E-1226-4922-B294-6469E4D6BC7F}" type="datetimeFigureOut">
              <a:rPr lang="en-US"/>
              <a:pPr>
                <a:defRPr/>
              </a:pPr>
              <a:t>4/18/2010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5391FE71-8A19-4BAC-AA68-3BB41A2A40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29" r:id="rId2"/>
    <p:sldLayoutId id="2147483735" r:id="rId3"/>
    <p:sldLayoutId id="2147483730" r:id="rId4"/>
    <p:sldLayoutId id="2147483736" r:id="rId5"/>
    <p:sldLayoutId id="2147483731" r:id="rId6"/>
    <p:sldLayoutId id="2147483737" r:id="rId7"/>
    <p:sldLayoutId id="2147483738" r:id="rId8"/>
    <p:sldLayoutId id="2147483739" r:id="rId9"/>
    <p:sldLayoutId id="2147483732" r:id="rId10"/>
    <p:sldLayoutId id="214748373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24685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A Configurable </a:t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High-Throughput </a:t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Linear Sorter System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3810000"/>
            <a:ext cx="3873500" cy="2667000"/>
          </a:xfrm>
        </p:spPr>
        <p:txBody>
          <a:bodyPr>
            <a:normAutofit fontScale="62500" lnSpcReduction="2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800" dirty="0" smtClean="0"/>
              <a:t>Jorge Ortiz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Information and Telecommunication Technology Center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2335 Irving Hill Road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Lawrence, KS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jorgeo@ku.edu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276850" y="3810000"/>
            <a:ext cx="3867150" cy="2667000"/>
          </a:xfrm>
        </p:spPr>
        <p:txBody>
          <a:bodyPr>
            <a:normAutofit fontScale="62500" lnSpcReduction="2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800" dirty="0" smtClean="0"/>
              <a:t>David Andrews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Computer Science and Computer Engineering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University of Arkansas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504 J.B. Hunt Building, Fayetteville, AR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dandrews@uark.edu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Sorting Networks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7411" name="Content Placeholder 3"/>
          <p:cNvSpPr>
            <a:spLocks noGrp="1"/>
          </p:cNvSpPr>
          <p:nvPr>
            <p:ph sz="half" idx="1"/>
          </p:nvPr>
        </p:nvSpPr>
        <p:spPr>
          <a:xfrm>
            <a:off x="1435100" y="1524000"/>
            <a:ext cx="3746500" cy="4664075"/>
          </a:xfrm>
        </p:spPr>
        <p:txBody>
          <a:bodyPr/>
          <a:lstStyle/>
          <a:p>
            <a:pPr eaLnBrk="1" hangingPunct="1"/>
            <a:r>
              <a:rPr lang="en-US" smtClean="0"/>
              <a:t>Swap comparators sort pairs of values</a:t>
            </a:r>
          </a:p>
          <a:p>
            <a:pPr eaLnBrk="1" hangingPunct="1"/>
            <a:r>
              <a:rPr lang="en-US" smtClean="0"/>
              <a:t>Sink lowest value, then operate on remaining S</a:t>
            </a:r>
            <a:r>
              <a:rPr lang="en-US" baseline="-25000" smtClean="0"/>
              <a:t>n-1</a:t>
            </a:r>
            <a:r>
              <a:rPr lang="en-US" smtClean="0"/>
              <a:t> items</a:t>
            </a:r>
          </a:p>
          <a:p>
            <a:pPr eaLnBrk="1" hangingPunct="1"/>
            <a:r>
              <a:rPr lang="en-US" smtClean="0"/>
              <a:t>Receive parallel data at inputs</a:t>
            </a:r>
          </a:p>
          <a:p>
            <a:pPr eaLnBrk="1" hangingPunct="1"/>
            <a:r>
              <a:rPr lang="en-US" smtClean="0"/>
              <a:t>High #PE and latency, resort with each new insertion</a:t>
            </a:r>
          </a:p>
        </p:txBody>
      </p:sp>
      <p:pic>
        <p:nvPicPr>
          <p:cNvPr id="17412" name="Content Placeholder 6" descr="Bubble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715000" y="1447800"/>
            <a:ext cx="3079750" cy="1676400"/>
          </a:xfrm>
        </p:spPr>
      </p:pic>
      <p:sp>
        <p:nvSpPr>
          <p:cNvPr id="17413" name="TextBox 4"/>
          <p:cNvSpPr txBox="1">
            <a:spLocks noChangeArrowheads="1"/>
          </p:cNvSpPr>
          <p:nvPr/>
        </p:nvSpPr>
        <p:spPr bwMode="auto">
          <a:xfrm>
            <a:off x="6324600" y="3505200"/>
            <a:ext cx="1793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Bubble Sort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5715000" y="4572000"/>
            <a:ext cx="2819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715000" y="5029200"/>
            <a:ext cx="2819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715000" y="5486400"/>
            <a:ext cx="2819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715000" y="5943600"/>
            <a:ext cx="2819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5791200" y="48006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6019800" y="52578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6324600" y="57150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715000" y="6400800"/>
            <a:ext cx="2819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6553200" y="61722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6705600" y="48006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6934200" y="52578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7162800" y="57150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7467600" y="48006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7696200" y="52578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8077200" y="48006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9" name="TextBox 24"/>
          <p:cNvSpPr txBox="1">
            <a:spLocks noChangeArrowheads="1"/>
          </p:cNvSpPr>
          <p:nvPr/>
        </p:nvSpPr>
        <p:spPr bwMode="auto">
          <a:xfrm>
            <a:off x="5334000" y="43434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3</a:t>
            </a:r>
          </a:p>
        </p:txBody>
      </p:sp>
      <p:sp>
        <p:nvSpPr>
          <p:cNvPr id="17430" name="TextBox 25"/>
          <p:cNvSpPr txBox="1">
            <a:spLocks noChangeArrowheads="1"/>
          </p:cNvSpPr>
          <p:nvPr/>
        </p:nvSpPr>
        <p:spPr bwMode="auto">
          <a:xfrm>
            <a:off x="5334000" y="48768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2</a:t>
            </a:r>
          </a:p>
        </p:txBody>
      </p:sp>
      <p:sp>
        <p:nvSpPr>
          <p:cNvPr id="17431" name="TextBox 26"/>
          <p:cNvSpPr txBox="1">
            <a:spLocks noChangeArrowheads="1"/>
          </p:cNvSpPr>
          <p:nvPr/>
        </p:nvSpPr>
        <p:spPr bwMode="auto">
          <a:xfrm>
            <a:off x="5334000" y="53340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5</a:t>
            </a:r>
          </a:p>
        </p:txBody>
      </p:sp>
      <p:sp>
        <p:nvSpPr>
          <p:cNvPr id="17432" name="TextBox 28"/>
          <p:cNvSpPr txBox="1">
            <a:spLocks noChangeArrowheads="1"/>
          </p:cNvSpPr>
          <p:nvPr/>
        </p:nvSpPr>
        <p:spPr bwMode="auto">
          <a:xfrm>
            <a:off x="5334000" y="57912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4</a:t>
            </a:r>
          </a:p>
        </p:txBody>
      </p:sp>
      <p:sp>
        <p:nvSpPr>
          <p:cNvPr id="17433" name="TextBox 29"/>
          <p:cNvSpPr txBox="1">
            <a:spLocks noChangeArrowheads="1"/>
          </p:cNvSpPr>
          <p:nvPr/>
        </p:nvSpPr>
        <p:spPr bwMode="auto">
          <a:xfrm>
            <a:off x="5334000" y="62484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1</a:t>
            </a:r>
          </a:p>
        </p:txBody>
      </p:sp>
      <p:sp>
        <p:nvSpPr>
          <p:cNvPr id="17434" name="TextBox 30"/>
          <p:cNvSpPr txBox="1">
            <a:spLocks noChangeArrowheads="1"/>
          </p:cNvSpPr>
          <p:nvPr/>
        </p:nvSpPr>
        <p:spPr bwMode="auto">
          <a:xfrm>
            <a:off x="8686800" y="43434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2</a:t>
            </a:r>
          </a:p>
        </p:txBody>
      </p:sp>
      <p:sp>
        <p:nvSpPr>
          <p:cNvPr id="17435" name="TextBox 31"/>
          <p:cNvSpPr txBox="1">
            <a:spLocks noChangeArrowheads="1"/>
          </p:cNvSpPr>
          <p:nvPr/>
        </p:nvSpPr>
        <p:spPr bwMode="auto">
          <a:xfrm>
            <a:off x="8686800" y="48768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3</a:t>
            </a:r>
          </a:p>
        </p:txBody>
      </p:sp>
      <p:sp>
        <p:nvSpPr>
          <p:cNvPr id="17436" name="TextBox 32"/>
          <p:cNvSpPr txBox="1">
            <a:spLocks noChangeArrowheads="1"/>
          </p:cNvSpPr>
          <p:nvPr/>
        </p:nvSpPr>
        <p:spPr bwMode="auto">
          <a:xfrm>
            <a:off x="8686800" y="53340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4</a:t>
            </a:r>
          </a:p>
        </p:txBody>
      </p:sp>
      <p:sp>
        <p:nvSpPr>
          <p:cNvPr id="17437" name="TextBox 33"/>
          <p:cNvSpPr txBox="1">
            <a:spLocks noChangeArrowheads="1"/>
          </p:cNvSpPr>
          <p:nvPr/>
        </p:nvSpPr>
        <p:spPr bwMode="auto">
          <a:xfrm>
            <a:off x="8686800" y="57912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1</a:t>
            </a:r>
          </a:p>
        </p:txBody>
      </p:sp>
      <p:sp>
        <p:nvSpPr>
          <p:cNvPr id="17438" name="TextBox 34"/>
          <p:cNvSpPr txBox="1">
            <a:spLocks noChangeArrowheads="1"/>
          </p:cNvSpPr>
          <p:nvPr/>
        </p:nvSpPr>
        <p:spPr bwMode="auto">
          <a:xfrm>
            <a:off x="8686800" y="62484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5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5715000" y="4495800"/>
            <a:ext cx="228600" cy="0"/>
          </a:xfrm>
          <a:prstGeom prst="line">
            <a:avLst/>
          </a:prstGeom>
          <a:ln w="38100">
            <a:solidFill>
              <a:srgbClr val="FFC000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096000" y="4953000"/>
            <a:ext cx="2438400" cy="0"/>
          </a:xfrm>
          <a:prstGeom prst="line">
            <a:avLst/>
          </a:prstGeom>
          <a:ln w="38100">
            <a:solidFill>
              <a:srgbClr val="FFC000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16200000" flipH="1">
            <a:off x="5791200" y="4648200"/>
            <a:ext cx="457200" cy="152400"/>
          </a:xfrm>
          <a:prstGeom prst="line">
            <a:avLst/>
          </a:prstGeom>
          <a:ln w="38100">
            <a:solidFill>
              <a:srgbClr val="FFC000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715000" y="4953000"/>
            <a:ext cx="304800" cy="0"/>
          </a:xfrm>
          <a:prstGeom prst="line">
            <a:avLst/>
          </a:prstGeom>
          <a:ln w="38100">
            <a:solidFill>
              <a:schemeClr val="accent3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 flipH="1" flipV="1">
            <a:off x="5791200" y="4648200"/>
            <a:ext cx="457200" cy="152400"/>
          </a:xfrm>
          <a:prstGeom prst="line">
            <a:avLst/>
          </a:prstGeom>
          <a:ln w="38100">
            <a:solidFill>
              <a:schemeClr val="accent3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6172200" y="4495800"/>
            <a:ext cx="2362200" cy="0"/>
          </a:xfrm>
          <a:prstGeom prst="line">
            <a:avLst/>
          </a:prstGeom>
          <a:ln w="38100">
            <a:solidFill>
              <a:schemeClr val="accent3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715000" y="5410200"/>
            <a:ext cx="762000" cy="0"/>
          </a:xfrm>
          <a:prstGeom prst="line">
            <a:avLst/>
          </a:prstGeom>
          <a:ln w="38100">
            <a:solidFill>
              <a:schemeClr val="accent4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6629400" y="5867400"/>
            <a:ext cx="76200" cy="0"/>
          </a:xfrm>
          <a:prstGeom prst="line">
            <a:avLst/>
          </a:prstGeom>
          <a:ln w="38100">
            <a:solidFill>
              <a:schemeClr val="accent4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16200000" flipV="1">
            <a:off x="6324600" y="5562600"/>
            <a:ext cx="457200" cy="152400"/>
          </a:xfrm>
          <a:prstGeom prst="line">
            <a:avLst/>
          </a:prstGeom>
          <a:ln w="38100">
            <a:solidFill>
              <a:schemeClr val="accent4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6858000" y="6324600"/>
            <a:ext cx="1676400" cy="0"/>
          </a:xfrm>
          <a:prstGeom prst="line">
            <a:avLst/>
          </a:prstGeom>
          <a:ln w="38100">
            <a:solidFill>
              <a:schemeClr val="accent4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16200000" flipV="1">
            <a:off x="6553200" y="6019800"/>
            <a:ext cx="457200" cy="152400"/>
          </a:xfrm>
          <a:prstGeom prst="line">
            <a:avLst/>
          </a:prstGeom>
          <a:ln w="38100">
            <a:solidFill>
              <a:schemeClr val="accent4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5715000" y="5867400"/>
            <a:ext cx="762000" cy="0"/>
          </a:xfrm>
          <a:prstGeom prst="line">
            <a:avLst/>
          </a:prstGeom>
          <a:ln w="38100">
            <a:solidFill>
              <a:schemeClr val="accent6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6629400" y="5410200"/>
            <a:ext cx="1905000" cy="0"/>
          </a:xfrm>
          <a:prstGeom prst="line">
            <a:avLst/>
          </a:prstGeom>
          <a:ln w="38100">
            <a:solidFill>
              <a:schemeClr val="accent6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5400000" flipH="1" flipV="1">
            <a:off x="6324600" y="5562600"/>
            <a:ext cx="457200" cy="152400"/>
          </a:xfrm>
          <a:prstGeom prst="line">
            <a:avLst/>
          </a:prstGeom>
          <a:ln w="38100">
            <a:solidFill>
              <a:schemeClr val="accent6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5715000" y="6324600"/>
            <a:ext cx="990600" cy="0"/>
          </a:xfrm>
          <a:prstGeom prst="line">
            <a:avLst/>
          </a:prstGeom>
          <a:ln w="38100">
            <a:solidFill>
              <a:srgbClr val="7030A0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6858000" y="5867400"/>
            <a:ext cx="1676400" cy="0"/>
          </a:xfrm>
          <a:prstGeom prst="line">
            <a:avLst/>
          </a:prstGeom>
          <a:ln w="38100">
            <a:solidFill>
              <a:srgbClr val="7030A0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rot="5400000" flipH="1" flipV="1">
            <a:off x="6553200" y="6019800"/>
            <a:ext cx="457200" cy="152400"/>
          </a:xfrm>
          <a:prstGeom prst="line">
            <a:avLst/>
          </a:prstGeom>
          <a:ln w="38100">
            <a:solidFill>
              <a:srgbClr val="7030A0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Sorting Networks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8435" name="Content Placeholder 3"/>
          <p:cNvSpPr>
            <a:spLocks noGrp="1"/>
          </p:cNvSpPr>
          <p:nvPr>
            <p:ph sz="half" idx="1"/>
          </p:nvPr>
        </p:nvSpPr>
        <p:spPr>
          <a:xfrm>
            <a:off x="1435100" y="1524000"/>
            <a:ext cx="3746500" cy="4664075"/>
          </a:xfrm>
        </p:spPr>
        <p:txBody>
          <a:bodyPr/>
          <a:lstStyle/>
          <a:p>
            <a:pPr eaLnBrk="1" hangingPunct="1"/>
            <a:r>
              <a:rPr lang="en-US" smtClean="0"/>
              <a:t>Swap comparators sort pairs of values</a:t>
            </a:r>
          </a:p>
          <a:p>
            <a:pPr eaLnBrk="1" hangingPunct="1"/>
            <a:r>
              <a:rPr lang="en-US" smtClean="0"/>
              <a:t>Sink lowest value, then operate on remaining S</a:t>
            </a:r>
            <a:r>
              <a:rPr lang="en-US" baseline="-25000" smtClean="0"/>
              <a:t>n-1</a:t>
            </a:r>
            <a:r>
              <a:rPr lang="en-US" smtClean="0"/>
              <a:t> items</a:t>
            </a:r>
          </a:p>
          <a:p>
            <a:pPr eaLnBrk="1" hangingPunct="1"/>
            <a:r>
              <a:rPr lang="en-US" smtClean="0"/>
              <a:t>Receive parallel data at inputs</a:t>
            </a:r>
          </a:p>
          <a:p>
            <a:pPr eaLnBrk="1" hangingPunct="1"/>
            <a:r>
              <a:rPr lang="en-US" smtClean="0"/>
              <a:t>High #PE and latency, resort with each new insertion</a:t>
            </a:r>
          </a:p>
        </p:txBody>
      </p:sp>
      <p:pic>
        <p:nvPicPr>
          <p:cNvPr id="18436" name="Content Placeholder 6" descr="Bubble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715000" y="1447800"/>
            <a:ext cx="3079750" cy="1676400"/>
          </a:xfrm>
        </p:spPr>
      </p:pic>
      <p:sp>
        <p:nvSpPr>
          <p:cNvPr id="18437" name="TextBox 4"/>
          <p:cNvSpPr txBox="1">
            <a:spLocks noChangeArrowheads="1"/>
          </p:cNvSpPr>
          <p:nvPr/>
        </p:nvSpPr>
        <p:spPr bwMode="auto">
          <a:xfrm>
            <a:off x="6324600" y="3505200"/>
            <a:ext cx="1793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Bubble Sort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5715000" y="4572000"/>
            <a:ext cx="2819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715000" y="5029200"/>
            <a:ext cx="2819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715000" y="5486400"/>
            <a:ext cx="2819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715000" y="5943600"/>
            <a:ext cx="2819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5791200" y="48006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6019800" y="52578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6324600" y="57150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715000" y="6400800"/>
            <a:ext cx="2819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6553200" y="61722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6705600" y="48006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6934200" y="52578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7162800" y="57150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7467600" y="48006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7696200" y="52578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8077200" y="48006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53" name="TextBox 24"/>
          <p:cNvSpPr txBox="1">
            <a:spLocks noChangeArrowheads="1"/>
          </p:cNvSpPr>
          <p:nvPr/>
        </p:nvSpPr>
        <p:spPr bwMode="auto">
          <a:xfrm>
            <a:off x="5334000" y="43434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3</a:t>
            </a:r>
          </a:p>
        </p:txBody>
      </p:sp>
      <p:sp>
        <p:nvSpPr>
          <p:cNvPr id="18454" name="TextBox 25"/>
          <p:cNvSpPr txBox="1">
            <a:spLocks noChangeArrowheads="1"/>
          </p:cNvSpPr>
          <p:nvPr/>
        </p:nvSpPr>
        <p:spPr bwMode="auto">
          <a:xfrm>
            <a:off x="5334000" y="48768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2</a:t>
            </a:r>
          </a:p>
        </p:txBody>
      </p:sp>
      <p:sp>
        <p:nvSpPr>
          <p:cNvPr id="18455" name="TextBox 26"/>
          <p:cNvSpPr txBox="1">
            <a:spLocks noChangeArrowheads="1"/>
          </p:cNvSpPr>
          <p:nvPr/>
        </p:nvSpPr>
        <p:spPr bwMode="auto">
          <a:xfrm>
            <a:off x="5334000" y="53340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5</a:t>
            </a:r>
          </a:p>
        </p:txBody>
      </p:sp>
      <p:sp>
        <p:nvSpPr>
          <p:cNvPr id="18456" name="TextBox 28"/>
          <p:cNvSpPr txBox="1">
            <a:spLocks noChangeArrowheads="1"/>
          </p:cNvSpPr>
          <p:nvPr/>
        </p:nvSpPr>
        <p:spPr bwMode="auto">
          <a:xfrm>
            <a:off x="5334000" y="57912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4</a:t>
            </a:r>
          </a:p>
        </p:txBody>
      </p:sp>
      <p:sp>
        <p:nvSpPr>
          <p:cNvPr id="18457" name="TextBox 29"/>
          <p:cNvSpPr txBox="1">
            <a:spLocks noChangeArrowheads="1"/>
          </p:cNvSpPr>
          <p:nvPr/>
        </p:nvSpPr>
        <p:spPr bwMode="auto">
          <a:xfrm>
            <a:off x="5334000" y="62484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1</a:t>
            </a:r>
          </a:p>
        </p:txBody>
      </p:sp>
      <p:sp>
        <p:nvSpPr>
          <p:cNvPr id="18458" name="TextBox 30"/>
          <p:cNvSpPr txBox="1">
            <a:spLocks noChangeArrowheads="1"/>
          </p:cNvSpPr>
          <p:nvPr/>
        </p:nvSpPr>
        <p:spPr bwMode="auto">
          <a:xfrm>
            <a:off x="8686800" y="43434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2</a:t>
            </a:r>
          </a:p>
        </p:txBody>
      </p:sp>
      <p:sp>
        <p:nvSpPr>
          <p:cNvPr id="18459" name="TextBox 31"/>
          <p:cNvSpPr txBox="1">
            <a:spLocks noChangeArrowheads="1"/>
          </p:cNvSpPr>
          <p:nvPr/>
        </p:nvSpPr>
        <p:spPr bwMode="auto">
          <a:xfrm>
            <a:off x="8686800" y="48768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3</a:t>
            </a:r>
          </a:p>
        </p:txBody>
      </p:sp>
      <p:sp>
        <p:nvSpPr>
          <p:cNvPr id="18460" name="TextBox 32"/>
          <p:cNvSpPr txBox="1">
            <a:spLocks noChangeArrowheads="1"/>
          </p:cNvSpPr>
          <p:nvPr/>
        </p:nvSpPr>
        <p:spPr bwMode="auto">
          <a:xfrm>
            <a:off x="8686800" y="53340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1</a:t>
            </a:r>
          </a:p>
        </p:txBody>
      </p:sp>
      <p:sp>
        <p:nvSpPr>
          <p:cNvPr id="18461" name="TextBox 33"/>
          <p:cNvSpPr txBox="1">
            <a:spLocks noChangeArrowheads="1"/>
          </p:cNvSpPr>
          <p:nvPr/>
        </p:nvSpPr>
        <p:spPr bwMode="auto">
          <a:xfrm>
            <a:off x="8686800" y="57912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4</a:t>
            </a:r>
          </a:p>
        </p:txBody>
      </p:sp>
      <p:sp>
        <p:nvSpPr>
          <p:cNvPr id="18462" name="TextBox 34"/>
          <p:cNvSpPr txBox="1">
            <a:spLocks noChangeArrowheads="1"/>
          </p:cNvSpPr>
          <p:nvPr/>
        </p:nvSpPr>
        <p:spPr bwMode="auto">
          <a:xfrm>
            <a:off x="8686800" y="62484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5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5715000" y="4495800"/>
            <a:ext cx="228600" cy="0"/>
          </a:xfrm>
          <a:prstGeom prst="line">
            <a:avLst/>
          </a:prstGeom>
          <a:ln w="38100">
            <a:solidFill>
              <a:srgbClr val="FFC000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096000" y="4953000"/>
            <a:ext cx="2438400" cy="0"/>
          </a:xfrm>
          <a:prstGeom prst="line">
            <a:avLst/>
          </a:prstGeom>
          <a:ln w="38100">
            <a:solidFill>
              <a:srgbClr val="FFC000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16200000" flipH="1">
            <a:off x="5791200" y="4648200"/>
            <a:ext cx="457200" cy="152400"/>
          </a:xfrm>
          <a:prstGeom prst="line">
            <a:avLst/>
          </a:prstGeom>
          <a:ln w="38100">
            <a:solidFill>
              <a:srgbClr val="FFC000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715000" y="4953000"/>
            <a:ext cx="304800" cy="0"/>
          </a:xfrm>
          <a:prstGeom prst="line">
            <a:avLst/>
          </a:prstGeom>
          <a:ln w="38100">
            <a:solidFill>
              <a:schemeClr val="accent3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 flipH="1" flipV="1">
            <a:off x="5791200" y="4648200"/>
            <a:ext cx="457200" cy="152400"/>
          </a:xfrm>
          <a:prstGeom prst="line">
            <a:avLst/>
          </a:prstGeom>
          <a:ln w="38100">
            <a:solidFill>
              <a:schemeClr val="accent3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6172200" y="4495800"/>
            <a:ext cx="2362200" cy="0"/>
          </a:xfrm>
          <a:prstGeom prst="line">
            <a:avLst/>
          </a:prstGeom>
          <a:ln w="38100">
            <a:solidFill>
              <a:schemeClr val="accent3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715000" y="5410200"/>
            <a:ext cx="762000" cy="0"/>
          </a:xfrm>
          <a:prstGeom prst="line">
            <a:avLst/>
          </a:prstGeom>
          <a:ln w="38100">
            <a:solidFill>
              <a:schemeClr val="accent4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6629400" y="5867400"/>
            <a:ext cx="76200" cy="0"/>
          </a:xfrm>
          <a:prstGeom prst="line">
            <a:avLst/>
          </a:prstGeom>
          <a:ln w="38100">
            <a:solidFill>
              <a:schemeClr val="accent4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16200000" flipV="1">
            <a:off x="6324600" y="5562600"/>
            <a:ext cx="457200" cy="152400"/>
          </a:xfrm>
          <a:prstGeom prst="line">
            <a:avLst/>
          </a:prstGeom>
          <a:ln w="38100">
            <a:solidFill>
              <a:schemeClr val="accent4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6858000" y="6324600"/>
            <a:ext cx="1676400" cy="0"/>
          </a:xfrm>
          <a:prstGeom prst="line">
            <a:avLst/>
          </a:prstGeom>
          <a:ln w="38100">
            <a:solidFill>
              <a:schemeClr val="accent4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16200000" flipV="1">
            <a:off x="6553200" y="6019800"/>
            <a:ext cx="457200" cy="152400"/>
          </a:xfrm>
          <a:prstGeom prst="line">
            <a:avLst/>
          </a:prstGeom>
          <a:ln w="38100">
            <a:solidFill>
              <a:schemeClr val="accent4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5715000" y="5867400"/>
            <a:ext cx="762000" cy="0"/>
          </a:xfrm>
          <a:prstGeom prst="line">
            <a:avLst/>
          </a:prstGeom>
          <a:ln w="38100">
            <a:solidFill>
              <a:schemeClr val="accent6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6629400" y="5410200"/>
            <a:ext cx="685800" cy="0"/>
          </a:xfrm>
          <a:prstGeom prst="line">
            <a:avLst/>
          </a:prstGeom>
          <a:ln w="38100">
            <a:solidFill>
              <a:schemeClr val="accent6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5400000" flipH="1" flipV="1">
            <a:off x="6324600" y="5562600"/>
            <a:ext cx="457200" cy="152400"/>
          </a:xfrm>
          <a:prstGeom prst="line">
            <a:avLst/>
          </a:prstGeom>
          <a:ln w="38100">
            <a:solidFill>
              <a:schemeClr val="accent6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5715000" y="6324600"/>
            <a:ext cx="990600" cy="0"/>
          </a:xfrm>
          <a:prstGeom prst="line">
            <a:avLst/>
          </a:prstGeom>
          <a:ln w="38100">
            <a:solidFill>
              <a:srgbClr val="7030A0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6858000" y="5867400"/>
            <a:ext cx="457200" cy="0"/>
          </a:xfrm>
          <a:prstGeom prst="line">
            <a:avLst/>
          </a:prstGeom>
          <a:ln w="38100">
            <a:solidFill>
              <a:srgbClr val="7030A0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rot="5400000" flipH="1" flipV="1">
            <a:off x="6553200" y="6019800"/>
            <a:ext cx="457200" cy="152400"/>
          </a:xfrm>
          <a:prstGeom prst="line">
            <a:avLst/>
          </a:prstGeom>
          <a:ln w="38100">
            <a:solidFill>
              <a:srgbClr val="7030A0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7467600" y="5410200"/>
            <a:ext cx="1066800" cy="0"/>
          </a:xfrm>
          <a:prstGeom prst="line">
            <a:avLst/>
          </a:prstGeom>
          <a:ln w="38100">
            <a:solidFill>
              <a:srgbClr val="7030A0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5400000" flipH="1" flipV="1">
            <a:off x="7162800" y="5562600"/>
            <a:ext cx="457200" cy="152400"/>
          </a:xfrm>
          <a:prstGeom prst="line">
            <a:avLst/>
          </a:prstGeom>
          <a:ln w="38100">
            <a:solidFill>
              <a:srgbClr val="7030A0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7467600" y="5867400"/>
            <a:ext cx="1066800" cy="0"/>
          </a:xfrm>
          <a:prstGeom prst="line">
            <a:avLst/>
          </a:prstGeom>
          <a:ln w="38100">
            <a:solidFill>
              <a:schemeClr val="accent6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rot="16200000" flipV="1">
            <a:off x="7162800" y="5562600"/>
            <a:ext cx="457200" cy="152400"/>
          </a:xfrm>
          <a:prstGeom prst="line">
            <a:avLst/>
          </a:prstGeom>
          <a:ln w="38100">
            <a:solidFill>
              <a:schemeClr val="accent6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Sorting Networks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9459" name="Content Placeholder 3"/>
          <p:cNvSpPr>
            <a:spLocks noGrp="1"/>
          </p:cNvSpPr>
          <p:nvPr>
            <p:ph sz="half" idx="1"/>
          </p:nvPr>
        </p:nvSpPr>
        <p:spPr>
          <a:xfrm>
            <a:off x="1435100" y="1524000"/>
            <a:ext cx="3746500" cy="4664075"/>
          </a:xfrm>
        </p:spPr>
        <p:txBody>
          <a:bodyPr/>
          <a:lstStyle/>
          <a:p>
            <a:pPr eaLnBrk="1" hangingPunct="1"/>
            <a:r>
              <a:rPr lang="en-US" smtClean="0"/>
              <a:t>Swap comparators sort pairs of values</a:t>
            </a:r>
          </a:p>
          <a:p>
            <a:pPr eaLnBrk="1" hangingPunct="1"/>
            <a:r>
              <a:rPr lang="en-US" smtClean="0"/>
              <a:t>Sink lowest value, then operate on remaining S</a:t>
            </a:r>
            <a:r>
              <a:rPr lang="en-US" baseline="-25000" smtClean="0"/>
              <a:t>n-1</a:t>
            </a:r>
            <a:r>
              <a:rPr lang="en-US" smtClean="0"/>
              <a:t> items</a:t>
            </a:r>
          </a:p>
          <a:p>
            <a:pPr eaLnBrk="1" hangingPunct="1"/>
            <a:r>
              <a:rPr lang="en-US" smtClean="0"/>
              <a:t>Receive parallel data at inputs</a:t>
            </a:r>
          </a:p>
          <a:p>
            <a:pPr eaLnBrk="1" hangingPunct="1"/>
            <a:r>
              <a:rPr lang="en-US" smtClean="0"/>
              <a:t>High #PE and latency, resort with each new insertion</a:t>
            </a:r>
          </a:p>
        </p:txBody>
      </p:sp>
      <p:pic>
        <p:nvPicPr>
          <p:cNvPr id="19460" name="Content Placeholder 6" descr="Bubble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715000" y="1447800"/>
            <a:ext cx="3079750" cy="1676400"/>
          </a:xfrm>
        </p:spPr>
      </p:pic>
      <p:sp>
        <p:nvSpPr>
          <p:cNvPr id="19461" name="TextBox 4"/>
          <p:cNvSpPr txBox="1">
            <a:spLocks noChangeArrowheads="1"/>
          </p:cNvSpPr>
          <p:nvPr/>
        </p:nvSpPr>
        <p:spPr bwMode="auto">
          <a:xfrm>
            <a:off x="6324600" y="3505200"/>
            <a:ext cx="1793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Bubble Sort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5715000" y="4572000"/>
            <a:ext cx="2819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715000" y="5029200"/>
            <a:ext cx="2819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715000" y="5486400"/>
            <a:ext cx="2819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715000" y="5943600"/>
            <a:ext cx="2819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5791200" y="48006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6019800" y="52578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6324600" y="57150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715000" y="6400800"/>
            <a:ext cx="2819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6553200" y="61722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6705600" y="48006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6934200" y="52578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7162800" y="57150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7467600" y="48006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7696200" y="52578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8077200" y="48006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77" name="TextBox 24"/>
          <p:cNvSpPr txBox="1">
            <a:spLocks noChangeArrowheads="1"/>
          </p:cNvSpPr>
          <p:nvPr/>
        </p:nvSpPr>
        <p:spPr bwMode="auto">
          <a:xfrm>
            <a:off x="5334000" y="43434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3</a:t>
            </a:r>
          </a:p>
        </p:txBody>
      </p:sp>
      <p:sp>
        <p:nvSpPr>
          <p:cNvPr id="19478" name="TextBox 25"/>
          <p:cNvSpPr txBox="1">
            <a:spLocks noChangeArrowheads="1"/>
          </p:cNvSpPr>
          <p:nvPr/>
        </p:nvSpPr>
        <p:spPr bwMode="auto">
          <a:xfrm>
            <a:off x="5334000" y="48768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2</a:t>
            </a:r>
          </a:p>
        </p:txBody>
      </p:sp>
      <p:sp>
        <p:nvSpPr>
          <p:cNvPr id="19479" name="TextBox 26"/>
          <p:cNvSpPr txBox="1">
            <a:spLocks noChangeArrowheads="1"/>
          </p:cNvSpPr>
          <p:nvPr/>
        </p:nvSpPr>
        <p:spPr bwMode="auto">
          <a:xfrm>
            <a:off x="5334000" y="53340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5</a:t>
            </a:r>
          </a:p>
        </p:txBody>
      </p:sp>
      <p:sp>
        <p:nvSpPr>
          <p:cNvPr id="19480" name="TextBox 28"/>
          <p:cNvSpPr txBox="1">
            <a:spLocks noChangeArrowheads="1"/>
          </p:cNvSpPr>
          <p:nvPr/>
        </p:nvSpPr>
        <p:spPr bwMode="auto">
          <a:xfrm>
            <a:off x="5334000" y="57912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4</a:t>
            </a:r>
          </a:p>
        </p:txBody>
      </p:sp>
      <p:sp>
        <p:nvSpPr>
          <p:cNvPr id="19481" name="TextBox 29"/>
          <p:cNvSpPr txBox="1">
            <a:spLocks noChangeArrowheads="1"/>
          </p:cNvSpPr>
          <p:nvPr/>
        </p:nvSpPr>
        <p:spPr bwMode="auto">
          <a:xfrm>
            <a:off x="5334000" y="62484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1</a:t>
            </a:r>
          </a:p>
        </p:txBody>
      </p:sp>
      <p:sp>
        <p:nvSpPr>
          <p:cNvPr id="19482" name="TextBox 30"/>
          <p:cNvSpPr txBox="1">
            <a:spLocks noChangeArrowheads="1"/>
          </p:cNvSpPr>
          <p:nvPr/>
        </p:nvSpPr>
        <p:spPr bwMode="auto">
          <a:xfrm>
            <a:off x="8686800" y="43434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2</a:t>
            </a:r>
          </a:p>
        </p:txBody>
      </p:sp>
      <p:sp>
        <p:nvSpPr>
          <p:cNvPr id="19483" name="TextBox 31"/>
          <p:cNvSpPr txBox="1">
            <a:spLocks noChangeArrowheads="1"/>
          </p:cNvSpPr>
          <p:nvPr/>
        </p:nvSpPr>
        <p:spPr bwMode="auto">
          <a:xfrm>
            <a:off x="8686800" y="48768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1</a:t>
            </a:r>
          </a:p>
        </p:txBody>
      </p:sp>
      <p:sp>
        <p:nvSpPr>
          <p:cNvPr id="19484" name="TextBox 32"/>
          <p:cNvSpPr txBox="1">
            <a:spLocks noChangeArrowheads="1"/>
          </p:cNvSpPr>
          <p:nvPr/>
        </p:nvSpPr>
        <p:spPr bwMode="auto">
          <a:xfrm>
            <a:off x="8686800" y="53340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3</a:t>
            </a:r>
          </a:p>
        </p:txBody>
      </p:sp>
      <p:sp>
        <p:nvSpPr>
          <p:cNvPr id="19485" name="TextBox 33"/>
          <p:cNvSpPr txBox="1">
            <a:spLocks noChangeArrowheads="1"/>
          </p:cNvSpPr>
          <p:nvPr/>
        </p:nvSpPr>
        <p:spPr bwMode="auto">
          <a:xfrm>
            <a:off x="8686800" y="57912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4</a:t>
            </a:r>
          </a:p>
        </p:txBody>
      </p:sp>
      <p:sp>
        <p:nvSpPr>
          <p:cNvPr id="19486" name="TextBox 34"/>
          <p:cNvSpPr txBox="1">
            <a:spLocks noChangeArrowheads="1"/>
          </p:cNvSpPr>
          <p:nvPr/>
        </p:nvSpPr>
        <p:spPr bwMode="auto">
          <a:xfrm>
            <a:off x="8686800" y="62484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5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5715000" y="4495800"/>
            <a:ext cx="228600" cy="0"/>
          </a:xfrm>
          <a:prstGeom prst="line">
            <a:avLst/>
          </a:prstGeom>
          <a:ln w="38100">
            <a:solidFill>
              <a:srgbClr val="FFC000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096000" y="4953000"/>
            <a:ext cx="1752600" cy="0"/>
          </a:xfrm>
          <a:prstGeom prst="line">
            <a:avLst/>
          </a:prstGeom>
          <a:ln w="38100">
            <a:solidFill>
              <a:srgbClr val="FFC000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16200000" flipH="1">
            <a:off x="5791200" y="4648200"/>
            <a:ext cx="457200" cy="152400"/>
          </a:xfrm>
          <a:prstGeom prst="line">
            <a:avLst/>
          </a:prstGeom>
          <a:ln w="38100">
            <a:solidFill>
              <a:srgbClr val="FFC000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715000" y="4953000"/>
            <a:ext cx="304800" cy="0"/>
          </a:xfrm>
          <a:prstGeom prst="line">
            <a:avLst/>
          </a:prstGeom>
          <a:ln w="38100">
            <a:solidFill>
              <a:schemeClr val="accent3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 flipH="1" flipV="1">
            <a:off x="5791200" y="4648200"/>
            <a:ext cx="457200" cy="152400"/>
          </a:xfrm>
          <a:prstGeom prst="line">
            <a:avLst/>
          </a:prstGeom>
          <a:ln w="38100">
            <a:solidFill>
              <a:schemeClr val="accent3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6172200" y="4495800"/>
            <a:ext cx="2362200" cy="0"/>
          </a:xfrm>
          <a:prstGeom prst="line">
            <a:avLst/>
          </a:prstGeom>
          <a:ln w="38100">
            <a:solidFill>
              <a:schemeClr val="accent3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715000" y="5410200"/>
            <a:ext cx="762000" cy="0"/>
          </a:xfrm>
          <a:prstGeom prst="line">
            <a:avLst/>
          </a:prstGeom>
          <a:ln w="38100">
            <a:solidFill>
              <a:schemeClr val="accent4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6629400" y="5867400"/>
            <a:ext cx="76200" cy="0"/>
          </a:xfrm>
          <a:prstGeom prst="line">
            <a:avLst/>
          </a:prstGeom>
          <a:ln w="38100">
            <a:solidFill>
              <a:schemeClr val="accent4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16200000" flipV="1">
            <a:off x="6324600" y="5562600"/>
            <a:ext cx="457200" cy="152400"/>
          </a:xfrm>
          <a:prstGeom prst="line">
            <a:avLst/>
          </a:prstGeom>
          <a:ln w="38100">
            <a:solidFill>
              <a:schemeClr val="accent4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6858000" y="6324600"/>
            <a:ext cx="1676400" cy="0"/>
          </a:xfrm>
          <a:prstGeom prst="line">
            <a:avLst/>
          </a:prstGeom>
          <a:ln w="38100">
            <a:solidFill>
              <a:schemeClr val="accent4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16200000" flipV="1">
            <a:off x="6553200" y="6019800"/>
            <a:ext cx="457200" cy="152400"/>
          </a:xfrm>
          <a:prstGeom prst="line">
            <a:avLst/>
          </a:prstGeom>
          <a:ln w="38100">
            <a:solidFill>
              <a:schemeClr val="accent4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5715000" y="5867400"/>
            <a:ext cx="762000" cy="0"/>
          </a:xfrm>
          <a:prstGeom prst="line">
            <a:avLst/>
          </a:prstGeom>
          <a:ln w="38100">
            <a:solidFill>
              <a:schemeClr val="accent6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6629400" y="5410200"/>
            <a:ext cx="685800" cy="0"/>
          </a:xfrm>
          <a:prstGeom prst="line">
            <a:avLst/>
          </a:prstGeom>
          <a:ln w="38100">
            <a:solidFill>
              <a:schemeClr val="accent6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5400000" flipH="1" flipV="1">
            <a:off x="6324600" y="5562600"/>
            <a:ext cx="457200" cy="152400"/>
          </a:xfrm>
          <a:prstGeom prst="line">
            <a:avLst/>
          </a:prstGeom>
          <a:ln w="38100">
            <a:solidFill>
              <a:schemeClr val="accent6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8001000" y="5410200"/>
            <a:ext cx="533400" cy="0"/>
          </a:xfrm>
          <a:prstGeom prst="line">
            <a:avLst/>
          </a:prstGeom>
          <a:ln w="38100">
            <a:solidFill>
              <a:srgbClr val="FFC000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rot="16200000" flipH="1">
            <a:off x="7696200" y="5105400"/>
            <a:ext cx="457200" cy="152400"/>
          </a:xfrm>
          <a:prstGeom prst="line">
            <a:avLst/>
          </a:prstGeom>
          <a:ln w="38100">
            <a:solidFill>
              <a:srgbClr val="FFC000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5715000" y="6324600"/>
            <a:ext cx="990600" cy="0"/>
          </a:xfrm>
          <a:prstGeom prst="line">
            <a:avLst/>
          </a:prstGeom>
          <a:ln w="38100">
            <a:solidFill>
              <a:srgbClr val="7030A0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6858000" y="5867400"/>
            <a:ext cx="457200" cy="0"/>
          </a:xfrm>
          <a:prstGeom prst="line">
            <a:avLst/>
          </a:prstGeom>
          <a:ln w="38100">
            <a:solidFill>
              <a:srgbClr val="7030A0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rot="5400000" flipH="1" flipV="1">
            <a:off x="6553200" y="6019800"/>
            <a:ext cx="457200" cy="152400"/>
          </a:xfrm>
          <a:prstGeom prst="line">
            <a:avLst/>
          </a:prstGeom>
          <a:ln w="38100">
            <a:solidFill>
              <a:srgbClr val="7030A0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7467600" y="5410200"/>
            <a:ext cx="381000" cy="0"/>
          </a:xfrm>
          <a:prstGeom prst="line">
            <a:avLst/>
          </a:prstGeom>
          <a:ln w="38100">
            <a:solidFill>
              <a:srgbClr val="7030A0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5400000" flipH="1" flipV="1">
            <a:off x="7162800" y="5562600"/>
            <a:ext cx="457200" cy="152400"/>
          </a:xfrm>
          <a:prstGeom prst="line">
            <a:avLst/>
          </a:prstGeom>
          <a:ln w="38100">
            <a:solidFill>
              <a:srgbClr val="7030A0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8001000" y="4953000"/>
            <a:ext cx="533400" cy="0"/>
          </a:xfrm>
          <a:prstGeom prst="line">
            <a:avLst/>
          </a:prstGeom>
          <a:ln w="38100">
            <a:solidFill>
              <a:srgbClr val="7030A0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5400000" flipH="1" flipV="1">
            <a:off x="7696200" y="5105400"/>
            <a:ext cx="457200" cy="152400"/>
          </a:xfrm>
          <a:prstGeom prst="line">
            <a:avLst/>
          </a:prstGeom>
          <a:ln w="38100">
            <a:solidFill>
              <a:srgbClr val="7030A0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7467600" y="5867400"/>
            <a:ext cx="1066800" cy="0"/>
          </a:xfrm>
          <a:prstGeom prst="line">
            <a:avLst/>
          </a:prstGeom>
          <a:ln w="38100">
            <a:solidFill>
              <a:schemeClr val="accent6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rot="16200000" flipV="1">
            <a:off x="7162800" y="5562600"/>
            <a:ext cx="457200" cy="152400"/>
          </a:xfrm>
          <a:prstGeom prst="line">
            <a:avLst/>
          </a:prstGeom>
          <a:ln w="38100">
            <a:solidFill>
              <a:schemeClr val="accent6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Sorting Networks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0483" name="Content Placeholder 3"/>
          <p:cNvSpPr>
            <a:spLocks noGrp="1"/>
          </p:cNvSpPr>
          <p:nvPr>
            <p:ph sz="half" idx="1"/>
          </p:nvPr>
        </p:nvSpPr>
        <p:spPr>
          <a:xfrm>
            <a:off x="1435100" y="1524000"/>
            <a:ext cx="3746500" cy="4664075"/>
          </a:xfrm>
        </p:spPr>
        <p:txBody>
          <a:bodyPr/>
          <a:lstStyle/>
          <a:p>
            <a:pPr eaLnBrk="1" hangingPunct="1"/>
            <a:r>
              <a:rPr lang="en-US" smtClean="0"/>
              <a:t>Swap comparators sort pairs of values</a:t>
            </a:r>
          </a:p>
          <a:p>
            <a:pPr eaLnBrk="1" hangingPunct="1"/>
            <a:r>
              <a:rPr lang="en-US" smtClean="0"/>
              <a:t>Sink lowest value, then operate on remaining S</a:t>
            </a:r>
            <a:r>
              <a:rPr lang="en-US" baseline="-25000" smtClean="0"/>
              <a:t>n-1</a:t>
            </a:r>
            <a:r>
              <a:rPr lang="en-US" smtClean="0"/>
              <a:t> items</a:t>
            </a:r>
          </a:p>
          <a:p>
            <a:pPr eaLnBrk="1" hangingPunct="1"/>
            <a:r>
              <a:rPr lang="en-US" smtClean="0"/>
              <a:t>Receive parallel data at inputs</a:t>
            </a:r>
          </a:p>
          <a:p>
            <a:pPr eaLnBrk="1" hangingPunct="1"/>
            <a:r>
              <a:rPr lang="en-US" smtClean="0"/>
              <a:t>High #PE and latency, resort with each new insertion</a:t>
            </a:r>
          </a:p>
        </p:txBody>
      </p:sp>
      <p:pic>
        <p:nvPicPr>
          <p:cNvPr id="20484" name="Content Placeholder 6" descr="Bubble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715000" y="1447800"/>
            <a:ext cx="3079750" cy="1676400"/>
          </a:xfrm>
        </p:spPr>
      </p:pic>
      <p:sp>
        <p:nvSpPr>
          <p:cNvPr id="20485" name="TextBox 4"/>
          <p:cNvSpPr txBox="1">
            <a:spLocks noChangeArrowheads="1"/>
          </p:cNvSpPr>
          <p:nvPr/>
        </p:nvSpPr>
        <p:spPr bwMode="auto">
          <a:xfrm>
            <a:off x="6324600" y="3505200"/>
            <a:ext cx="1793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Bubble Sort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5715000" y="4572000"/>
            <a:ext cx="2819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715000" y="5029200"/>
            <a:ext cx="2819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715000" y="5486400"/>
            <a:ext cx="2819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715000" y="5943600"/>
            <a:ext cx="2819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5791200" y="48006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6019800" y="52578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6324600" y="57150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715000" y="6400800"/>
            <a:ext cx="2819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6553200" y="61722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6705600" y="48006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6934200" y="52578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7162800" y="57150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7467600" y="48006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7696200" y="52578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8077200" y="48006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01" name="TextBox 24"/>
          <p:cNvSpPr txBox="1">
            <a:spLocks noChangeArrowheads="1"/>
          </p:cNvSpPr>
          <p:nvPr/>
        </p:nvSpPr>
        <p:spPr bwMode="auto">
          <a:xfrm>
            <a:off x="5334000" y="43434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3</a:t>
            </a:r>
          </a:p>
        </p:txBody>
      </p:sp>
      <p:sp>
        <p:nvSpPr>
          <p:cNvPr id="20502" name="TextBox 25"/>
          <p:cNvSpPr txBox="1">
            <a:spLocks noChangeArrowheads="1"/>
          </p:cNvSpPr>
          <p:nvPr/>
        </p:nvSpPr>
        <p:spPr bwMode="auto">
          <a:xfrm>
            <a:off x="5334000" y="48768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2</a:t>
            </a:r>
          </a:p>
        </p:txBody>
      </p:sp>
      <p:sp>
        <p:nvSpPr>
          <p:cNvPr id="20503" name="TextBox 26"/>
          <p:cNvSpPr txBox="1">
            <a:spLocks noChangeArrowheads="1"/>
          </p:cNvSpPr>
          <p:nvPr/>
        </p:nvSpPr>
        <p:spPr bwMode="auto">
          <a:xfrm>
            <a:off x="5334000" y="53340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5</a:t>
            </a:r>
          </a:p>
        </p:txBody>
      </p:sp>
      <p:sp>
        <p:nvSpPr>
          <p:cNvPr id="20504" name="TextBox 28"/>
          <p:cNvSpPr txBox="1">
            <a:spLocks noChangeArrowheads="1"/>
          </p:cNvSpPr>
          <p:nvPr/>
        </p:nvSpPr>
        <p:spPr bwMode="auto">
          <a:xfrm>
            <a:off x="5334000" y="57912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4</a:t>
            </a:r>
          </a:p>
        </p:txBody>
      </p:sp>
      <p:sp>
        <p:nvSpPr>
          <p:cNvPr id="20505" name="TextBox 29"/>
          <p:cNvSpPr txBox="1">
            <a:spLocks noChangeArrowheads="1"/>
          </p:cNvSpPr>
          <p:nvPr/>
        </p:nvSpPr>
        <p:spPr bwMode="auto">
          <a:xfrm>
            <a:off x="5334000" y="62484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1</a:t>
            </a:r>
          </a:p>
        </p:txBody>
      </p:sp>
      <p:sp>
        <p:nvSpPr>
          <p:cNvPr id="20506" name="TextBox 30"/>
          <p:cNvSpPr txBox="1">
            <a:spLocks noChangeArrowheads="1"/>
          </p:cNvSpPr>
          <p:nvPr/>
        </p:nvSpPr>
        <p:spPr bwMode="auto">
          <a:xfrm>
            <a:off x="8686800" y="43434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1</a:t>
            </a:r>
          </a:p>
        </p:txBody>
      </p:sp>
      <p:sp>
        <p:nvSpPr>
          <p:cNvPr id="20507" name="TextBox 31"/>
          <p:cNvSpPr txBox="1">
            <a:spLocks noChangeArrowheads="1"/>
          </p:cNvSpPr>
          <p:nvPr/>
        </p:nvSpPr>
        <p:spPr bwMode="auto">
          <a:xfrm>
            <a:off x="8686800" y="48768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2</a:t>
            </a:r>
          </a:p>
        </p:txBody>
      </p:sp>
      <p:sp>
        <p:nvSpPr>
          <p:cNvPr id="20508" name="TextBox 32"/>
          <p:cNvSpPr txBox="1">
            <a:spLocks noChangeArrowheads="1"/>
          </p:cNvSpPr>
          <p:nvPr/>
        </p:nvSpPr>
        <p:spPr bwMode="auto">
          <a:xfrm>
            <a:off x="8686800" y="53340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3</a:t>
            </a:r>
          </a:p>
        </p:txBody>
      </p:sp>
      <p:sp>
        <p:nvSpPr>
          <p:cNvPr id="20509" name="TextBox 33"/>
          <p:cNvSpPr txBox="1">
            <a:spLocks noChangeArrowheads="1"/>
          </p:cNvSpPr>
          <p:nvPr/>
        </p:nvSpPr>
        <p:spPr bwMode="auto">
          <a:xfrm>
            <a:off x="8686800" y="57912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4</a:t>
            </a:r>
          </a:p>
        </p:txBody>
      </p:sp>
      <p:sp>
        <p:nvSpPr>
          <p:cNvPr id="20510" name="TextBox 34"/>
          <p:cNvSpPr txBox="1">
            <a:spLocks noChangeArrowheads="1"/>
          </p:cNvSpPr>
          <p:nvPr/>
        </p:nvSpPr>
        <p:spPr bwMode="auto">
          <a:xfrm>
            <a:off x="8686800" y="62484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5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5715000" y="4495800"/>
            <a:ext cx="228600" cy="0"/>
          </a:xfrm>
          <a:prstGeom prst="line">
            <a:avLst/>
          </a:prstGeom>
          <a:ln w="38100">
            <a:solidFill>
              <a:srgbClr val="FFC000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096000" y="4953000"/>
            <a:ext cx="1752600" cy="0"/>
          </a:xfrm>
          <a:prstGeom prst="line">
            <a:avLst/>
          </a:prstGeom>
          <a:ln w="38100">
            <a:solidFill>
              <a:srgbClr val="FFC000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16200000" flipH="1">
            <a:off x="5791200" y="4648200"/>
            <a:ext cx="457200" cy="152400"/>
          </a:xfrm>
          <a:prstGeom prst="line">
            <a:avLst/>
          </a:prstGeom>
          <a:ln w="38100">
            <a:solidFill>
              <a:srgbClr val="FFC000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715000" y="4953000"/>
            <a:ext cx="304800" cy="0"/>
          </a:xfrm>
          <a:prstGeom prst="line">
            <a:avLst/>
          </a:prstGeom>
          <a:ln w="38100">
            <a:solidFill>
              <a:schemeClr val="accent3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 flipH="1" flipV="1">
            <a:off x="5791200" y="4648200"/>
            <a:ext cx="457200" cy="152400"/>
          </a:xfrm>
          <a:prstGeom prst="line">
            <a:avLst/>
          </a:prstGeom>
          <a:ln w="38100">
            <a:solidFill>
              <a:schemeClr val="accent3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6172200" y="4495800"/>
            <a:ext cx="2057400" cy="0"/>
          </a:xfrm>
          <a:prstGeom prst="line">
            <a:avLst/>
          </a:prstGeom>
          <a:ln w="38100">
            <a:solidFill>
              <a:schemeClr val="accent3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715000" y="5410200"/>
            <a:ext cx="762000" cy="0"/>
          </a:xfrm>
          <a:prstGeom prst="line">
            <a:avLst/>
          </a:prstGeom>
          <a:ln w="38100">
            <a:solidFill>
              <a:schemeClr val="accent4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6629400" y="5867400"/>
            <a:ext cx="76200" cy="0"/>
          </a:xfrm>
          <a:prstGeom prst="line">
            <a:avLst/>
          </a:prstGeom>
          <a:ln w="38100">
            <a:solidFill>
              <a:schemeClr val="accent4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16200000" flipV="1">
            <a:off x="6324600" y="5562600"/>
            <a:ext cx="457200" cy="152400"/>
          </a:xfrm>
          <a:prstGeom prst="line">
            <a:avLst/>
          </a:prstGeom>
          <a:ln w="38100">
            <a:solidFill>
              <a:schemeClr val="accent4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6858000" y="6324600"/>
            <a:ext cx="1676400" cy="0"/>
          </a:xfrm>
          <a:prstGeom prst="line">
            <a:avLst/>
          </a:prstGeom>
          <a:ln w="38100">
            <a:solidFill>
              <a:schemeClr val="accent4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16200000" flipV="1">
            <a:off x="6553200" y="6019800"/>
            <a:ext cx="457200" cy="152400"/>
          </a:xfrm>
          <a:prstGeom prst="line">
            <a:avLst/>
          </a:prstGeom>
          <a:ln w="38100">
            <a:solidFill>
              <a:schemeClr val="accent4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5715000" y="5867400"/>
            <a:ext cx="762000" cy="0"/>
          </a:xfrm>
          <a:prstGeom prst="line">
            <a:avLst/>
          </a:prstGeom>
          <a:ln w="38100">
            <a:solidFill>
              <a:schemeClr val="accent6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6629400" y="5410200"/>
            <a:ext cx="685800" cy="0"/>
          </a:xfrm>
          <a:prstGeom prst="line">
            <a:avLst/>
          </a:prstGeom>
          <a:ln w="38100">
            <a:solidFill>
              <a:schemeClr val="accent6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5400000" flipH="1" flipV="1">
            <a:off x="6324600" y="5562600"/>
            <a:ext cx="457200" cy="152400"/>
          </a:xfrm>
          <a:prstGeom prst="line">
            <a:avLst/>
          </a:prstGeom>
          <a:ln w="38100">
            <a:solidFill>
              <a:schemeClr val="accent6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8001000" y="5410200"/>
            <a:ext cx="533400" cy="0"/>
          </a:xfrm>
          <a:prstGeom prst="line">
            <a:avLst/>
          </a:prstGeom>
          <a:ln w="38100">
            <a:solidFill>
              <a:srgbClr val="FFC000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rot="16200000" flipH="1">
            <a:off x="7696200" y="5105400"/>
            <a:ext cx="457200" cy="152400"/>
          </a:xfrm>
          <a:prstGeom prst="line">
            <a:avLst/>
          </a:prstGeom>
          <a:ln w="38100">
            <a:solidFill>
              <a:srgbClr val="FFC000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5715000" y="6324600"/>
            <a:ext cx="990600" cy="0"/>
          </a:xfrm>
          <a:prstGeom prst="line">
            <a:avLst/>
          </a:prstGeom>
          <a:ln w="38100">
            <a:solidFill>
              <a:srgbClr val="7030A0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6858000" y="5867400"/>
            <a:ext cx="457200" cy="0"/>
          </a:xfrm>
          <a:prstGeom prst="line">
            <a:avLst/>
          </a:prstGeom>
          <a:ln w="38100">
            <a:solidFill>
              <a:srgbClr val="7030A0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rot="5400000" flipH="1" flipV="1">
            <a:off x="6553200" y="6019800"/>
            <a:ext cx="457200" cy="152400"/>
          </a:xfrm>
          <a:prstGeom prst="line">
            <a:avLst/>
          </a:prstGeom>
          <a:ln w="38100">
            <a:solidFill>
              <a:srgbClr val="7030A0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7467600" y="5410200"/>
            <a:ext cx="381000" cy="0"/>
          </a:xfrm>
          <a:prstGeom prst="line">
            <a:avLst/>
          </a:prstGeom>
          <a:ln w="38100">
            <a:solidFill>
              <a:srgbClr val="7030A0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5400000" flipH="1" flipV="1">
            <a:off x="7162800" y="5562600"/>
            <a:ext cx="457200" cy="152400"/>
          </a:xfrm>
          <a:prstGeom prst="line">
            <a:avLst/>
          </a:prstGeom>
          <a:ln w="38100">
            <a:solidFill>
              <a:srgbClr val="7030A0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8001000" y="4953000"/>
            <a:ext cx="228600" cy="0"/>
          </a:xfrm>
          <a:prstGeom prst="line">
            <a:avLst/>
          </a:prstGeom>
          <a:ln w="38100">
            <a:solidFill>
              <a:srgbClr val="7030A0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5400000" flipH="1" flipV="1">
            <a:off x="7696200" y="5105400"/>
            <a:ext cx="457200" cy="152400"/>
          </a:xfrm>
          <a:prstGeom prst="line">
            <a:avLst/>
          </a:prstGeom>
          <a:ln w="38100">
            <a:solidFill>
              <a:srgbClr val="7030A0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8382000" y="4495800"/>
            <a:ext cx="152400" cy="0"/>
          </a:xfrm>
          <a:prstGeom prst="line">
            <a:avLst/>
          </a:prstGeom>
          <a:ln w="38100">
            <a:solidFill>
              <a:srgbClr val="7030A0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rot="5400000" flipH="1" flipV="1">
            <a:off x="8077200" y="4648200"/>
            <a:ext cx="457200" cy="152400"/>
          </a:xfrm>
          <a:prstGeom prst="line">
            <a:avLst/>
          </a:prstGeom>
          <a:ln w="38100">
            <a:solidFill>
              <a:srgbClr val="7030A0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8382000" y="4953000"/>
            <a:ext cx="152400" cy="0"/>
          </a:xfrm>
          <a:prstGeom prst="line">
            <a:avLst/>
          </a:prstGeom>
          <a:ln w="38100">
            <a:solidFill>
              <a:schemeClr val="accent3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rot="16200000" flipV="1">
            <a:off x="8077200" y="4648200"/>
            <a:ext cx="457200" cy="152400"/>
          </a:xfrm>
          <a:prstGeom prst="line">
            <a:avLst/>
          </a:prstGeom>
          <a:ln w="38100">
            <a:solidFill>
              <a:schemeClr val="accent3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7467600" y="5867400"/>
            <a:ext cx="1066800" cy="0"/>
          </a:xfrm>
          <a:prstGeom prst="line">
            <a:avLst/>
          </a:prstGeom>
          <a:ln w="38100">
            <a:solidFill>
              <a:schemeClr val="accent6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rot="16200000" flipV="1">
            <a:off x="7162800" y="5562600"/>
            <a:ext cx="457200" cy="152400"/>
          </a:xfrm>
          <a:prstGeom prst="line">
            <a:avLst/>
          </a:prstGeom>
          <a:ln w="38100">
            <a:solidFill>
              <a:schemeClr val="accent6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Linear Sorters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2362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Sorted insertions</a:t>
            </a:r>
          </a:p>
          <a:p>
            <a:r>
              <a:rPr lang="en-US" dirty="0" smtClean="0"/>
              <a:t>Forwards incoming value to all nodes </a:t>
            </a:r>
          </a:p>
          <a:p>
            <a:r>
              <a:rPr lang="en-US" dirty="0" smtClean="0"/>
              <a:t>Each node shifts autonomously depending on neighbors’ values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2362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Single clock latency, small logic &amp; regular structure </a:t>
            </a:r>
          </a:p>
          <a:p>
            <a:r>
              <a:rPr lang="en-US" dirty="0" smtClean="0"/>
              <a:t>Streaming input &amp; output</a:t>
            </a:r>
          </a:p>
          <a:p>
            <a:r>
              <a:rPr lang="en-US" dirty="0" smtClean="0"/>
              <a:t>Serial input, need higher throughput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905000" y="4724400"/>
            <a:ext cx="91440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124200" y="4724400"/>
            <a:ext cx="91440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343400" y="4724400"/>
            <a:ext cx="91440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5562600" y="4724400"/>
            <a:ext cx="91440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6781800" y="4724400"/>
            <a:ext cx="91440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066800" y="4038600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Input: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066800" y="5791200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Output:</a:t>
            </a:r>
            <a:endParaRPr lang="en-US" dirty="0"/>
          </a:p>
        </p:txBody>
      </p:sp>
      <p:cxnSp>
        <p:nvCxnSpPr>
          <p:cNvPr id="17" name="Shape 16"/>
          <p:cNvCxnSpPr>
            <a:stCxn id="13" idx="3"/>
            <a:endCxn id="5" idx="0"/>
          </p:cNvCxnSpPr>
          <p:nvPr/>
        </p:nvCxnSpPr>
        <p:spPr>
          <a:xfrm>
            <a:off x="2133600" y="4229100"/>
            <a:ext cx="228600" cy="49530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hape 17"/>
          <p:cNvCxnSpPr>
            <a:stCxn id="13" idx="3"/>
            <a:endCxn id="6" idx="0"/>
          </p:cNvCxnSpPr>
          <p:nvPr/>
        </p:nvCxnSpPr>
        <p:spPr>
          <a:xfrm>
            <a:off x="2133600" y="4229100"/>
            <a:ext cx="1447800" cy="49530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hape 20"/>
          <p:cNvCxnSpPr>
            <a:stCxn id="13" idx="3"/>
            <a:endCxn id="7" idx="0"/>
          </p:cNvCxnSpPr>
          <p:nvPr/>
        </p:nvCxnSpPr>
        <p:spPr>
          <a:xfrm>
            <a:off x="2133600" y="4229100"/>
            <a:ext cx="2667000" cy="49530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hape 23"/>
          <p:cNvCxnSpPr>
            <a:stCxn id="13" idx="3"/>
            <a:endCxn id="8" idx="0"/>
          </p:cNvCxnSpPr>
          <p:nvPr/>
        </p:nvCxnSpPr>
        <p:spPr>
          <a:xfrm>
            <a:off x="2133600" y="4229100"/>
            <a:ext cx="3886200" cy="49530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hape 26"/>
          <p:cNvCxnSpPr>
            <a:stCxn id="13" idx="3"/>
            <a:endCxn id="10" idx="0"/>
          </p:cNvCxnSpPr>
          <p:nvPr/>
        </p:nvCxnSpPr>
        <p:spPr>
          <a:xfrm>
            <a:off x="2133600" y="4229100"/>
            <a:ext cx="5105400" cy="49530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" name="Rounded Rectangle 32"/>
          <p:cNvSpPr/>
          <p:nvPr/>
        </p:nvSpPr>
        <p:spPr>
          <a:xfrm>
            <a:off x="2133600" y="5791200"/>
            <a:ext cx="457200" cy="381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>
            <a:stCxn id="5" idx="2"/>
            <a:endCxn id="33" idx="0"/>
          </p:cNvCxnSpPr>
          <p:nvPr/>
        </p:nvCxnSpPr>
        <p:spPr>
          <a:xfrm rot="5400000">
            <a:off x="2133600" y="55626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3352800" y="5791200"/>
            <a:ext cx="457200" cy="381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Arrow Connector 45"/>
          <p:cNvCxnSpPr>
            <a:stCxn id="6" idx="2"/>
            <a:endCxn id="45" idx="0"/>
          </p:cNvCxnSpPr>
          <p:nvPr/>
        </p:nvCxnSpPr>
        <p:spPr>
          <a:xfrm rot="5400000">
            <a:off x="3352800" y="55626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0" name="Rounded Rectangle 49"/>
          <p:cNvSpPr/>
          <p:nvPr/>
        </p:nvSpPr>
        <p:spPr>
          <a:xfrm>
            <a:off x="4572000" y="5791200"/>
            <a:ext cx="457200" cy="381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ounded Rectangle 50"/>
          <p:cNvSpPr/>
          <p:nvPr/>
        </p:nvSpPr>
        <p:spPr>
          <a:xfrm>
            <a:off x="5791200" y="5791200"/>
            <a:ext cx="457200" cy="381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ounded Rectangle 51"/>
          <p:cNvSpPr/>
          <p:nvPr/>
        </p:nvSpPr>
        <p:spPr>
          <a:xfrm>
            <a:off x="7010400" y="5791200"/>
            <a:ext cx="457200" cy="381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Arrow Connector 52"/>
          <p:cNvCxnSpPr>
            <a:stCxn id="7" idx="2"/>
            <a:endCxn id="50" idx="0"/>
          </p:cNvCxnSpPr>
          <p:nvPr/>
        </p:nvCxnSpPr>
        <p:spPr>
          <a:xfrm rot="5400000">
            <a:off x="4572000" y="55626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8" idx="2"/>
            <a:endCxn id="51" idx="0"/>
          </p:cNvCxnSpPr>
          <p:nvPr/>
        </p:nvCxnSpPr>
        <p:spPr>
          <a:xfrm rot="5400000">
            <a:off x="5791200" y="55626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10" idx="2"/>
            <a:endCxn id="52" idx="0"/>
          </p:cNvCxnSpPr>
          <p:nvPr/>
        </p:nvCxnSpPr>
        <p:spPr>
          <a:xfrm rot="5400000">
            <a:off x="7010400" y="55626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5" idx="3"/>
            <a:endCxn id="6" idx="1"/>
          </p:cNvCxnSpPr>
          <p:nvPr/>
        </p:nvCxnSpPr>
        <p:spPr>
          <a:xfrm>
            <a:off x="2819400" y="50292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4038600" y="50292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5257800" y="50292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6477000" y="50292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1752600" y="4038600"/>
            <a:ext cx="381000" cy="381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Linear Sorters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2362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Sorted insertions</a:t>
            </a:r>
          </a:p>
          <a:p>
            <a:r>
              <a:rPr lang="en-US" dirty="0" smtClean="0"/>
              <a:t>Forwards incoming value to all nodes </a:t>
            </a:r>
          </a:p>
          <a:p>
            <a:r>
              <a:rPr lang="en-US" dirty="0" smtClean="0"/>
              <a:t>Each node shifts autonomously depending on neighbors’ values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2362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Single clock latency, small logic &amp; regular structure </a:t>
            </a:r>
          </a:p>
          <a:p>
            <a:r>
              <a:rPr lang="en-US" dirty="0" smtClean="0"/>
              <a:t>Streaming input &amp; output</a:t>
            </a:r>
          </a:p>
          <a:p>
            <a:r>
              <a:rPr lang="en-US" dirty="0" smtClean="0"/>
              <a:t>Serial input, need higher throughput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905000" y="4724400"/>
            <a:ext cx="91440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124200" y="4724400"/>
            <a:ext cx="91440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343400" y="4724400"/>
            <a:ext cx="91440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5562600" y="4724400"/>
            <a:ext cx="91440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6781800" y="4724400"/>
            <a:ext cx="91440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066800" y="4038600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Input: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066800" y="5791200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Output:</a:t>
            </a:r>
            <a:endParaRPr lang="en-US" dirty="0"/>
          </a:p>
        </p:txBody>
      </p:sp>
      <p:cxnSp>
        <p:nvCxnSpPr>
          <p:cNvPr id="17" name="Shape 16"/>
          <p:cNvCxnSpPr>
            <a:stCxn id="13" idx="3"/>
            <a:endCxn id="5" idx="0"/>
          </p:cNvCxnSpPr>
          <p:nvPr/>
        </p:nvCxnSpPr>
        <p:spPr>
          <a:xfrm>
            <a:off x="2133600" y="4229100"/>
            <a:ext cx="228600" cy="49530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8" name="Shape 17"/>
          <p:cNvCxnSpPr>
            <a:stCxn id="13" idx="3"/>
            <a:endCxn id="6" idx="0"/>
          </p:cNvCxnSpPr>
          <p:nvPr/>
        </p:nvCxnSpPr>
        <p:spPr>
          <a:xfrm>
            <a:off x="2133600" y="4229100"/>
            <a:ext cx="1447800" cy="49530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hape 20"/>
          <p:cNvCxnSpPr>
            <a:stCxn id="13" idx="3"/>
            <a:endCxn id="7" idx="0"/>
          </p:cNvCxnSpPr>
          <p:nvPr/>
        </p:nvCxnSpPr>
        <p:spPr>
          <a:xfrm>
            <a:off x="2133600" y="4229100"/>
            <a:ext cx="2667000" cy="49530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hape 23"/>
          <p:cNvCxnSpPr>
            <a:stCxn id="13" idx="3"/>
            <a:endCxn id="8" idx="0"/>
          </p:cNvCxnSpPr>
          <p:nvPr/>
        </p:nvCxnSpPr>
        <p:spPr>
          <a:xfrm>
            <a:off x="2133600" y="4229100"/>
            <a:ext cx="3886200" cy="49530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hape 26"/>
          <p:cNvCxnSpPr>
            <a:stCxn id="13" idx="3"/>
            <a:endCxn id="10" idx="0"/>
          </p:cNvCxnSpPr>
          <p:nvPr/>
        </p:nvCxnSpPr>
        <p:spPr>
          <a:xfrm>
            <a:off x="2133600" y="4229100"/>
            <a:ext cx="5105400" cy="49530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" name="Rounded Rectangle 32"/>
          <p:cNvSpPr/>
          <p:nvPr/>
        </p:nvSpPr>
        <p:spPr>
          <a:xfrm>
            <a:off x="2133600" y="5791200"/>
            <a:ext cx="457200" cy="381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>
            <a:stCxn id="5" idx="2"/>
            <a:endCxn id="33" idx="0"/>
          </p:cNvCxnSpPr>
          <p:nvPr/>
        </p:nvCxnSpPr>
        <p:spPr>
          <a:xfrm rot="5400000">
            <a:off x="2133600" y="55626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3352800" y="5791200"/>
            <a:ext cx="457200" cy="381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Arrow Connector 45"/>
          <p:cNvCxnSpPr>
            <a:stCxn id="6" idx="2"/>
            <a:endCxn id="45" idx="0"/>
          </p:cNvCxnSpPr>
          <p:nvPr/>
        </p:nvCxnSpPr>
        <p:spPr>
          <a:xfrm rot="5400000">
            <a:off x="3352800" y="55626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0" name="Rounded Rectangle 49"/>
          <p:cNvSpPr/>
          <p:nvPr/>
        </p:nvSpPr>
        <p:spPr>
          <a:xfrm>
            <a:off x="4572000" y="5791200"/>
            <a:ext cx="457200" cy="381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ounded Rectangle 50"/>
          <p:cNvSpPr/>
          <p:nvPr/>
        </p:nvSpPr>
        <p:spPr>
          <a:xfrm>
            <a:off x="5791200" y="5791200"/>
            <a:ext cx="457200" cy="381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ounded Rectangle 51"/>
          <p:cNvSpPr/>
          <p:nvPr/>
        </p:nvSpPr>
        <p:spPr>
          <a:xfrm>
            <a:off x="7010400" y="5791200"/>
            <a:ext cx="457200" cy="381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Arrow Connector 52"/>
          <p:cNvCxnSpPr>
            <a:stCxn id="7" idx="2"/>
            <a:endCxn id="50" idx="0"/>
          </p:cNvCxnSpPr>
          <p:nvPr/>
        </p:nvCxnSpPr>
        <p:spPr>
          <a:xfrm rot="5400000">
            <a:off x="4572000" y="55626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8" idx="2"/>
            <a:endCxn id="51" idx="0"/>
          </p:cNvCxnSpPr>
          <p:nvPr/>
        </p:nvCxnSpPr>
        <p:spPr>
          <a:xfrm rot="5400000">
            <a:off x="5791200" y="55626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10" idx="2"/>
            <a:endCxn id="52" idx="0"/>
          </p:cNvCxnSpPr>
          <p:nvPr/>
        </p:nvCxnSpPr>
        <p:spPr>
          <a:xfrm rot="5400000">
            <a:off x="7010400" y="55626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5" idx="3"/>
            <a:endCxn id="6" idx="1"/>
          </p:cNvCxnSpPr>
          <p:nvPr/>
        </p:nvCxnSpPr>
        <p:spPr>
          <a:xfrm>
            <a:off x="2819400" y="50292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4038600" y="50292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5257800" y="50292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6477000" y="50292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1752600" y="4038600"/>
            <a:ext cx="381000" cy="381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Linear Sorters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2362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Sorted insertions</a:t>
            </a:r>
          </a:p>
          <a:p>
            <a:r>
              <a:rPr lang="en-US" dirty="0" smtClean="0"/>
              <a:t>Forwards incoming value to all nodes </a:t>
            </a:r>
          </a:p>
          <a:p>
            <a:r>
              <a:rPr lang="en-US" dirty="0" smtClean="0"/>
              <a:t>Each node shifts autonomously depending on neighbors’ values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2362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Single clock latency, small logic &amp; regular structure </a:t>
            </a:r>
          </a:p>
          <a:p>
            <a:r>
              <a:rPr lang="en-US" dirty="0" smtClean="0"/>
              <a:t>Streaming input &amp; output</a:t>
            </a:r>
          </a:p>
          <a:p>
            <a:r>
              <a:rPr lang="en-US" dirty="0" smtClean="0"/>
              <a:t>Serial input, need higher throughput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905000" y="4724400"/>
            <a:ext cx="91440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124200" y="4724400"/>
            <a:ext cx="91440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343400" y="4724400"/>
            <a:ext cx="91440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5562600" y="4724400"/>
            <a:ext cx="91440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6781800" y="4724400"/>
            <a:ext cx="91440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066800" y="4038600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Input: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066800" y="5791200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Output:</a:t>
            </a:r>
            <a:endParaRPr lang="en-US" dirty="0"/>
          </a:p>
        </p:txBody>
      </p:sp>
      <p:cxnSp>
        <p:nvCxnSpPr>
          <p:cNvPr id="17" name="Shape 16"/>
          <p:cNvCxnSpPr>
            <a:stCxn id="13" idx="3"/>
            <a:endCxn id="5" idx="0"/>
          </p:cNvCxnSpPr>
          <p:nvPr/>
        </p:nvCxnSpPr>
        <p:spPr>
          <a:xfrm>
            <a:off x="2133600" y="4229100"/>
            <a:ext cx="228600" cy="49530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8" name="Shape 17"/>
          <p:cNvCxnSpPr>
            <a:stCxn id="13" idx="3"/>
            <a:endCxn id="6" idx="0"/>
          </p:cNvCxnSpPr>
          <p:nvPr/>
        </p:nvCxnSpPr>
        <p:spPr>
          <a:xfrm>
            <a:off x="2133600" y="4229100"/>
            <a:ext cx="1447800" cy="49530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hape 20"/>
          <p:cNvCxnSpPr>
            <a:stCxn id="13" idx="3"/>
            <a:endCxn id="7" idx="0"/>
          </p:cNvCxnSpPr>
          <p:nvPr/>
        </p:nvCxnSpPr>
        <p:spPr>
          <a:xfrm>
            <a:off x="2133600" y="4229100"/>
            <a:ext cx="2667000" cy="49530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hape 23"/>
          <p:cNvCxnSpPr>
            <a:stCxn id="13" idx="3"/>
            <a:endCxn id="8" idx="0"/>
          </p:cNvCxnSpPr>
          <p:nvPr/>
        </p:nvCxnSpPr>
        <p:spPr>
          <a:xfrm>
            <a:off x="2133600" y="4229100"/>
            <a:ext cx="3886200" cy="49530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hape 26"/>
          <p:cNvCxnSpPr>
            <a:stCxn id="13" idx="3"/>
            <a:endCxn id="10" idx="0"/>
          </p:cNvCxnSpPr>
          <p:nvPr/>
        </p:nvCxnSpPr>
        <p:spPr>
          <a:xfrm>
            <a:off x="2133600" y="4229100"/>
            <a:ext cx="5105400" cy="49530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" name="Rounded Rectangle 32"/>
          <p:cNvSpPr/>
          <p:nvPr/>
        </p:nvSpPr>
        <p:spPr>
          <a:xfrm>
            <a:off x="2133600" y="5791200"/>
            <a:ext cx="457200" cy="381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>
            <a:stCxn id="5" idx="2"/>
            <a:endCxn id="33" idx="0"/>
          </p:cNvCxnSpPr>
          <p:nvPr/>
        </p:nvCxnSpPr>
        <p:spPr>
          <a:xfrm rot="5400000">
            <a:off x="2133600" y="55626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3352800" y="5791200"/>
            <a:ext cx="457200" cy="381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Arrow Connector 45"/>
          <p:cNvCxnSpPr>
            <a:stCxn id="6" idx="2"/>
            <a:endCxn id="45" idx="0"/>
          </p:cNvCxnSpPr>
          <p:nvPr/>
        </p:nvCxnSpPr>
        <p:spPr>
          <a:xfrm rot="5400000">
            <a:off x="3352800" y="55626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0" name="Rounded Rectangle 49"/>
          <p:cNvSpPr/>
          <p:nvPr/>
        </p:nvSpPr>
        <p:spPr>
          <a:xfrm>
            <a:off x="4572000" y="5791200"/>
            <a:ext cx="457200" cy="381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ounded Rectangle 50"/>
          <p:cNvSpPr/>
          <p:nvPr/>
        </p:nvSpPr>
        <p:spPr>
          <a:xfrm>
            <a:off x="5791200" y="5791200"/>
            <a:ext cx="457200" cy="381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ounded Rectangle 51"/>
          <p:cNvSpPr/>
          <p:nvPr/>
        </p:nvSpPr>
        <p:spPr>
          <a:xfrm>
            <a:off x="7010400" y="5791200"/>
            <a:ext cx="457200" cy="381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Arrow Connector 52"/>
          <p:cNvCxnSpPr>
            <a:stCxn id="7" idx="2"/>
            <a:endCxn id="50" idx="0"/>
          </p:cNvCxnSpPr>
          <p:nvPr/>
        </p:nvCxnSpPr>
        <p:spPr>
          <a:xfrm rot="5400000">
            <a:off x="4572000" y="55626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8" idx="2"/>
            <a:endCxn id="51" idx="0"/>
          </p:cNvCxnSpPr>
          <p:nvPr/>
        </p:nvCxnSpPr>
        <p:spPr>
          <a:xfrm rot="5400000">
            <a:off x="5791200" y="55626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10" idx="2"/>
            <a:endCxn id="52" idx="0"/>
          </p:cNvCxnSpPr>
          <p:nvPr/>
        </p:nvCxnSpPr>
        <p:spPr>
          <a:xfrm rot="5400000">
            <a:off x="7010400" y="55626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4038600" y="50292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5257800" y="50292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6477000" y="50292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5" idx="3"/>
            <a:endCxn id="6" idx="1"/>
          </p:cNvCxnSpPr>
          <p:nvPr/>
        </p:nvCxnSpPr>
        <p:spPr>
          <a:xfrm>
            <a:off x="2819400" y="50292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1752600" y="4038600"/>
            <a:ext cx="381000" cy="381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Linear Sorters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2362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Sorted insertions</a:t>
            </a:r>
          </a:p>
          <a:p>
            <a:r>
              <a:rPr lang="en-US" dirty="0" smtClean="0"/>
              <a:t>Forwards incoming value to all nodes </a:t>
            </a:r>
          </a:p>
          <a:p>
            <a:r>
              <a:rPr lang="en-US" dirty="0" smtClean="0"/>
              <a:t>Each node shifts autonomously depending on neighbors’ values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2362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Single clock latency, small logic &amp; regular structure </a:t>
            </a:r>
          </a:p>
          <a:p>
            <a:r>
              <a:rPr lang="en-US" dirty="0" smtClean="0"/>
              <a:t>Streaming input &amp; output</a:t>
            </a:r>
          </a:p>
          <a:p>
            <a:r>
              <a:rPr lang="en-US" dirty="0" smtClean="0"/>
              <a:t>Serial input, need higher throughput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905000" y="4724400"/>
            <a:ext cx="91440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124200" y="4724400"/>
            <a:ext cx="91440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343400" y="4724400"/>
            <a:ext cx="91440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5562600" y="4724400"/>
            <a:ext cx="91440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6781800" y="4724400"/>
            <a:ext cx="91440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066800" y="4038600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Input: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066800" y="5791200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Output:</a:t>
            </a:r>
            <a:endParaRPr lang="en-US" dirty="0"/>
          </a:p>
        </p:txBody>
      </p:sp>
      <p:cxnSp>
        <p:nvCxnSpPr>
          <p:cNvPr id="17" name="Shape 16"/>
          <p:cNvCxnSpPr>
            <a:stCxn id="13" idx="3"/>
            <a:endCxn id="5" idx="0"/>
          </p:cNvCxnSpPr>
          <p:nvPr/>
        </p:nvCxnSpPr>
        <p:spPr>
          <a:xfrm>
            <a:off x="2133600" y="4229100"/>
            <a:ext cx="228600" cy="49530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hape 17"/>
          <p:cNvCxnSpPr>
            <a:stCxn id="13" idx="3"/>
            <a:endCxn id="6" idx="0"/>
          </p:cNvCxnSpPr>
          <p:nvPr/>
        </p:nvCxnSpPr>
        <p:spPr>
          <a:xfrm>
            <a:off x="2133600" y="4229100"/>
            <a:ext cx="1447800" cy="49530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hape 20"/>
          <p:cNvCxnSpPr>
            <a:stCxn id="13" idx="3"/>
            <a:endCxn id="7" idx="0"/>
          </p:cNvCxnSpPr>
          <p:nvPr/>
        </p:nvCxnSpPr>
        <p:spPr>
          <a:xfrm>
            <a:off x="2133600" y="4229100"/>
            <a:ext cx="2667000" cy="49530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4" name="Shape 23"/>
          <p:cNvCxnSpPr>
            <a:stCxn id="13" idx="3"/>
            <a:endCxn id="8" idx="0"/>
          </p:cNvCxnSpPr>
          <p:nvPr/>
        </p:nvCxnSpPr>
        <p:spPr>
          <a:xfrm>
            <a:off x="2133600" y="4229100"/>
            <a:ext cx="3886200" cy="49530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hape 26"/>
          <p:cNvCxnSpPr>
            <a:stCxn id="13" idx="3"/>
            <a:endCxn id="10" idx="0"/>
          </p:cNvCxnSpPr>
          <p:nvPr/>
        </p:nvCxnSpPr>
        <p:spPr>
          <a:xfrm>
            <a:off x="2133600" y="4229100"/>
            <a:ext cx="5105400" cy="49530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" name="Rounded Rectangle 32"/>
          <p:cNvSpPr/>
          <p:nvPr/>
        </p:nvSpPr>
        <p:spPr>
          <a:xfrm>
            <a:off x="2133600" y="5791200"/>
            <a:ext cx="457200" cy="381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>
            <a:stCxn id="5" idx="2"/>
            <a:endCxn id="33" idx="0"/>
          </p:cNvCxnSpPr>
          <p:nvPr/>
        </p:nvCxnSpPr>
        <p:spPr>
          <a:xfrm rot="5400000">
            <a:off x="2133600" y="55626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3352800" y="5791200"/>
            <a:ext cx="457200" cy="381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Arrow Connector 45"/>
          <p:cNvCxnSpPr>
            <a:stCxn id="6" idx="2"/>
            <a:endCxn id="45" idx="0"/>
          </p:cNvCxnSpPr>
          <p:nvPr/>
        </p:nvCxnSpPr>
        <p:spPr>
          <a:xfrm rot="5400000">
            <a:off x="3352800" y="55626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0" name="Rounded Rectangle 49"/>
          <p:cNvSpPr/>
          <p:nvPr/>
        </p:nvSpPr>
        <p:spPr>
          <a:xfrm>
            <a:off x="4572000" y="5791200"/>
            <a:ext cx="457200" cy="381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ounded Rectangle 50"/>
          <p:cNvSpPr/>
          <p:nvPr/>
        </p:nvSpPr>
        <p:spPr>
          <a:xfrm>
            <a:off x="5791200" y="5791200"/>
            <a:ext cx="457200" cy="381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ounded Rectangle 51"/>
          <p:cNvSpPr/>
          <p:nvPr/>
        </p:nvSpPr>
        <p:spPr>
          <a:xfrm>
            <a:off x="7010400" y="5791200"/>
            <a:ext cx="457200" cy="381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Arrow Connector 52"/>
          <p:cNvCxnSpPr>
            <a:stCxn id="7" idx="2"/>
            <a:endCxn id="50" idx="0"/>
          </p:cNvCxnSpPr>
          <p:nvPr/>
        </p:nvCxnSpPr>
        <p:spPr>
          <a:xfrm rot="5400000">
            <a:off x="4572000" y="55626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8" idx="2"/>
            <a:endCxn id="51" idx="0"/>
          </p:cNvCxnSpPr>
          <p:nvPr/>
        </p:nvCxnSpPr>
        <p:spPr>
          <a:xfrm rot="5400000">
            <a:off x="5791200" y="55626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10" idx="2"/>
            <a:endCxn id="52" idx="0"/>
          </p:cNvCxnSpPr>
          <p:nvPr/>
        </p:nvCxnSpPr>
        <p:spPr>
          <a:xfrm rot="5400000">
            <a:off x="7010400" y="55626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5" idx="3"/>
            <a:endCxn id="6" idx="1"/>
          </p:cNvCxnSpPr>
          <p:nvPr/>
        </p:nvCxnSpPr>
        <p:spPr>
          <a:xfrm>
            <a:off x="2819400" y="50292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4038600" y="50292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5257800" y="50292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6477000" y="50292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1752600" y="4038600"/>
            <a:ext cx="381000" cy="381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Linear Sorters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2362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Sorted insertions</a:t>
            </a:r>
          </a:p>
          <a:p>
            <a:r>
              <a:rPr lang="en-US" dirty="0" smtClean="0"/>
              <a:t>Forwards incoming value to all nodes </a:t>
            </a:r>
          </a:p>
          <a:p>
            <a:r>
              <a:rPr lang="en-US" dirty="0" smtClean="0"/>
              <a:t>Each node shifts autonomously depending on neighbors’ values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2362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Single clock latency, small logic &amp; regular structure </a:t>
            </a:r>
          </a:p>
          <a:p>
            <a:r>
              <a:rPr lang="en-US" dirty="0" smtClean="0"/>
              <a:t>Streaming input &amp; output</a:t>
            </a:r>
          </a:p>
          <a:p>
            <a:r>
              <a:rPr lang="en-US" dirty="0" smtClean="0"/>
              <a:t>Serial input, need higher throughput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905000" y="4724400"/>
            <a:ext cx="91440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124200" y="4724400"/>
            <a:ext cx="91440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343400" y="4724400"/>
            <a:ext cx="91440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5562600" y="4724400"/>
            <a:ext cx="91440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6781800" y="4724400"/>
            <a:ext cx="91440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066800" y="4038600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Input: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066800" y="5791200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Output:</a:t>
            </a:r>
            <a:endParaRPr lang="en-US" dirty="0"/>
          </a:p>
        </p:txBody>
      </p:sp>
      <p:cxnSp>
        <p:nvCxnSpPr>
          <p:cNvPr id="17" name="Shape 16"/>
          <p:cNvCxnSpPr>
            <a:stCxn id="13" idx="3"/>
            <a:endCxn id="5" idx="0"/>
          </p:cNvCxnSpPr>
          <p:nvPr/>
        </p:nvCxnSpPr>
        <p:spPr>
          <a:xfrm>
            <a:off x="2133600" y="4229100"/>
            <a:ext cx="228600" cy="49530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hape 17"/>
          <p:cNvCxnSpPr>
            <a:stCxn id="13" idx="3"/>
            <a:endCxn id="6" idx="0"/>
          </p:cNvCxnSpPr>
          <p:nvPr/>
        </p:nvCxnSpPr>
        <p:spPr>
          <a:xfrm>
            <a:off x="2133600" y="4229100"/>
            <a:ext cx="1447800" cy="49530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hape 20"/>
          <p:cNvCxnSpPr>
            <a:stCxn id="13" idx="3"/>
            <a:endCxn id="7" idx="0"/>
          </p:cNvCxnSpPr>
          <p:nvPr/>
        </p:nvCxnSpPr>
        <p:spPr>
          <a:xfrm>
            <a:off x="2133600" y="4229100"/>
            <a:ext cx="2667000" cy="49530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4" name="Shape 23"/>
          <p:cNvCxnSpPr>
            <a:stCxn id="13" idx="3"/>
            <a:endCxn id="8" idx="0"/>
          </p:cNvCxnSpPr>
          <p:nvPr/>
        </p:nvCxnSpPr>
        <p:spPr>
          <a:xfrm>
            <a:off x="2133600" y="4229100"/>
            <a:ext cx="3886200" cy="49530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hape 26"/>
          <p:cNvCxnSpPr>
            <a:stCxn id="13" idx="3"/>
            <a:endCxn id="10" idx="0"/>
          </p:cNvCxnSpPr>
          <p:nvPr/>
        </p:nvCxnSpPr>
        <p:spPr>
          <a:xfrm>
            <a:off x="2133600" y="4229100"/>
            <a:ext cx="5105400" cy="49530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" name="Rounded Rectangle 32"/>
          <p:cNvSpPr/>
          <p:nvPr/>
        </p:nvSpPr>
        <p:spPr>
          <a:xfrm>
            <a:off x="2133600" y="5791200"/>
            <a:ext cx="457200" cy="381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>
            <a:stCxn id="5" idx="2"/>
            <a:endCxn id="33" idx="0"/>
          </p:cNvCxnSpPr>
          <p:nvPr/>
        </p:nvCxnSpPr>
        <p:spPr>
          <a:xfrm rot="5400000">
            <a:off x="2133600" y="55626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3352800" y="5791200"/>
            <a:ext cx="457200" cy="381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Arrow Connector 45"/>
          <p:cNvCxnSpPr>
            <a:stCxn id="6" idx="2"/>
            <a:endCxn id="45" idx="0"/>
          </p:cNvCxnSpPr>
          <p:nvPr/>
        </p:nvCxnSpPr>
        <p:spPr>
          <a:xfrm rot="5400000">
            <a:off x="3352800" y="55626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0" name="Rounded Rectangle 49"/>
          <p:cNvSpPr/>
          <p:nvPr/>
        </p:nvSpPr>
        <p:spPr>
          <a:xfrm>
            <a:off x="4572000" y="5791200"/>
            <a:ext cx="457200" cy="381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ounded Rectangle 50"/>
          <p:cNvSpPr/>
          <p:nvPr/>
        </p:nvSpPr>
        <p:spPr>
          <a:xfrm>
            <a:off x="5791200" y="5791200"/>
            <a:ext cx="457200" cy="381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ounded Rectangle 51"/>
          <p:cNvSpPr/>
          <p:nvPr/>
        </p:nvSpPr>
        <p:spPr>
          <a:xfrm>
            <a:off x="7010400" y="5791200"/>
            <a:ext cx="457200" cy="381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Arrow Connector 52"/>
          <p:cNvCxnSpPr>
            <a:stCxn id="7" idx="2"/>
            <a:endCxn id="50" idx="0"/>
          </p:cNvCxnSpPr>
          <p:nvPr/>
        </p:nvCxnSpPr>
        <p:spPr>
          <a:xfrm rot="5400000">
            <a:off x="4572000" y="55626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8" idx="2"/>
            <a:endCxn id="51" idx="0"/>
          </p:cNvCxnSpPr>
          <p:nvPr/>
        </p:nvCxnSpPr>
        <p:spPr>
          <a:xfrm rot="5400000">
            <a:off x="5791200" y="55626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10" idx="2"/>
            <a:endCxn id="52" idx="0"/>
          </p:cNvCxnSpPr>
          <p:nvPr/>
        </p:nvCxnSpPr>
        <p:spPr>
          <a:xfrm rot="5400000">
            <a:off x="7010400" y="55626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5" idx="3"/>
            <a:endCxn id="6" idx="1"/>
          </p:cNvCxnSpPr>
          <p:nvPr/>
        </p:nvCxnSpPr>
        <p:spPr>
          <a:xfrm>
            <a:off x="2819400" y="50292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4038600" y="50292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6477000" y="50292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7" idx="3"/>
            <a:endCxn id="8" idx="1"/>
          </p:cNvCxnSpPr>
          <p:nvPr/>
        </p:nvCxnSpPr>
        <p:spPr>
          <a:xfrm>
            <a:off x="5257800" y="50292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1752600" y="4038600"/>
            <a:ext cx="381000" cy="381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Linear Sorters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2362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Sorted insertions</a:t>
            </a:r>
          </a:p>
          <a:p>
            <a:r>
              <a:rPr lang="en-US" dirty="0" smtClean="0"/>
              <a:t>Forwards incoming value to all nodes </a:t>
            </a:r>
          </a:p>
          <a:p>
            <a:r>
              <a:rPr lang="en-US" dirty="0" smtClean="0"/>
              <a:t>Each node shifts autonomously depending on neighbors’ values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2362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Single clock latency, small logic &amp; regular structure </a:t>
            </a:r>
          </a:p>
          <a:p>
            <a:r>
              <a:rPr lang="en-US" dirty="0" smtClean="0"/>
              <a:t>Streaming input &amp; output</a:t>
            </a:r>
          </a:p>
          <a:p>
            <a:r>
              <a:rPr lang="en-US" dirty="0" smtClean="0"/>
              <a:t>Serial input, need higher throughput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905000" y="4724400"/>
            <a:ext cx="91440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124200" y="4724400"/>
            <a:ext cx="91440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343400" y="4724400"/>
            <a:ext cx="91440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5562600" y="4724400"/>
            <a:ext cx="91440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6781800" y="4724400"/>
            <a:ext cx="91440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066800" y="4038600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Input: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066800" y="5791200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Output:</a:t>
            </a:r>
            <a:endParaRPr lang="en-US" dirty="0"/>
          </a:p>
        </p:txBody>
      </p:sp>
      <p:cxnSp>
        <p:nvCxnSpPr>
          <p:cNvPr id="17" name="Shape 16"/>
          <p:cNvCxnSpPr>
            <a:stCxn id="13" idx="3"/>
            <a:endCxn id="5" idx="0"/>
          </p:cNvCxnSpPr>
          <p:nvPr/>
        </p:nvCxnSpPr>
        <p:spPr>
          <a:xfrm>
            <a:off x="2133600" y="4229100"/>
            <a:ext cx="228600" cy="49530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8" name="Shape 17"/>
          <p:cNvCxnSpPr>
            <a:stCxn id="13" idx="3"/>
            <a:endCxn id="6" idx="0"/>
          </p:cNvCxnSpPr>
          <p:nvPr/>
        </p:nvCxnSpPr>
        <p:spPr>
          <a:xfrm>
            <a:off x="2133600" y="4229100"/>
            <a:ext cx="1447800" cy="49530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hape 20"/>
          <p:cNvCxnSpPr>
            <a:stCxn id="13" idx="3"/>
            <a:endCxn id="7" idx="0"/>
          </p:cNvCxnSpPr>
          <p:nvPr/>
        </p:nvCxnSpPr>
        <p:spPr>
          <a:xfrm>
            <a:off x="2133600" y="4229100"/>
            <a:ext cx="2667000" cy="49530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hape 23"/>
          <p:cNvCxnSpPr>
            <a:stCxn id="13" idx="3"/>
            <a:endCxn id="8" idx="0"/>
          </p:cNvCxnSpPr>
          <p:nvPr/>
        </p:nvCxnSpPr>
        <p:spPr>
          <a:xfrm>
            <a:off x="2133600" y="4229100"/>
            <a:ext cx="3886200" cy="49530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hape 26"/>
          <p:cNvCxnSpPr>
            <a:stCxn id="13" idx="3"/>
            <a:endCxn id="10" idx="0"/>
          </p:cNvCxnSpPr>
          <p:nvPr/>
        </p:nvCxnSpPr>
        <p:spPr>
          <a:xfrm>
            <a:off x="2133600" y="4229100"/>
            <a:ext cx="5105400" cy="49530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" name="Rounded Rectangle 32"/>
          <p:cNvSpPr/>
          <p:nvPr/>
        </p:nvSpPr>
        <p:spPr>
          <a:xfrm>
            <a:off x="2133600" y="5791200"/>
            <a:ext cx="457200" cy="381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>
            <a:stCxn id="5" idx="2"/>
            <a:endCxn id="33" idx="0"/>
          </p:cNvCxnSpPr>
          <p:nvPr/>
        </p:nvCxnSpPr>
        <p:spPr>
          <a:xfrm rot="5400000">
            <a:off x="2133600" y="55626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3352800" y="5791200"/>
            <a:ext cx="457200" cy="381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Arrow Connector 45"/>
          <p:cNvCxnSpPr>
            <a:stCxn id="6" idx="2"/>
            <a:endCxn id="45" idx="0"/>
          </p:cNvCxnSpPr>
          <p:nvPr/>
        </p:nvCxnSpPr>
        <p:spPr>
          <a:xfrm rot="5400000">
            <a:off x="3352800" y="55626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0" name="Rounded Rectangle 49"/>
          <p:cNvSpPr/>
          <p:nvPr/>
        </p:nvSpPr>
        <p:spPr>
          <a:xfrm>
            <a:off x="4572000" y="5791200"/>
            <a:ext cx="457200" cy="381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ounded Rectangle 50"/>
          <p:cNvSpPr/>
          <p:nvPr/>
        </p:nvSpPr>
        <p:spPr>
          <a:xfrm>
            <a:off x="5791200" y="5791200"/>
            <a:ext cx="457200" cy="381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ounded Rectangle 51"/>
          <p:cNvSpPr/>
          <p:nvPr/>
        </p:nvSpPr>
        <p:spPr>
          <a:xfrm>
            <a:off x="7010400" y="5791200"/>
            <a:ext cx="457200" cy="381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Arrow Connector 52"/>
          <p:cNvCxnSpPr>
            <a:stCxn id="7" idx="2"/>
            <a:endCxn id="50" idx="0"/>
          </p:cNvCxnSpPr>
          <p:nvPr/>
        </p:nvCxnSpPr>
        <p:spPr>
          <a:xfrm rot="5400000">
            <a:off x="4572000" y="55626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8" idx="2"/>
            <a:endCxn id="51" idx="0"/>
          </p:cNvCxnSpPr>
          <p:nvPr/>
        </p:nvCxnSpPr>
        <p:spPr>
          <a:xfrm rot="5400000">
            <a:off x="5791200" y="55626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10" idx="2"/>
            <a:endCxn id="52" idx="0"/>
          </p:cNvCxnSpPr>
          <p:nvPr/>
        </p:nvCxnSpPr>
        <p:spPr>
          <a:xfrm rot="5400000">
            <a:off x="7010400" y="55626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8" idx="3"/>
            <a:endCxn id="10" idx="1"/>
          </p:cNvCxnSpPr>
          <p:nvPr/>
        </p:nvCxnSpPr>
        <p:spPr>
          <a:xfrm>
            <a:off x="6477000" y="50292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5257800" y="50292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4038600" y="50292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2819400" y="50292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1752600" y="4038600"/>
            <a:ext cx="381000" cy="381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Introduction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Linear Sorters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2362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Sorted insertions</a:t>
            </a:r>
          </a:p>
          <a:p>
            <a:r>
              <a:rPr lang="en-US" dirty="0" smtClean="0"/>
              <a:t>Forwards incoming value to all nodes </a:t>
            </a:r>
          </a:p>
          <a:p>
            <a:r>
              <a:rPr lang="en-US" dirty="0" smtClean="0"/>
              <a:t>Each node shifts autonomously depending on neighbors’ values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2362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Single clock latency, small logic &amp; regular structure </a:t>
            </a:r>
          </a:p>
          <a:p>
            <a:r>
              <a:rPr lang="en-US" dirty="0" smtClean="0"/>
              <a:t>Streaming input &amp; output</a:t>
            </a:r>
          </a:p>
          <a:p>
            <a:r>
              <a:rPr lang="en-US" dirty="0" smtClean="0"/>
              <a:t>Serial input, need higher throughput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905000" y="4724400"/>
            <a:ext cx="91440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124200" y="4724400"/>
            <a:ext cx="91440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343400" y="4724400"/>
            <a:ext cx="91440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5562600" y="4724400"/>
            <a:ext cx="91440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6781800" y="4724400"/>
            <a:ext cx="91440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066800" y="4038600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Input: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066800" y="5791200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Output:</a:t>
            </a:r>
            <a:endParaRPr lang="en-US" dirty="0"/>
          </a:p>
        </p:txBody>
      </p:sp>
      <p:cxnSp>
        <p:nvCxnSpPr>
          <p:cNvPr id="17" name="Shape 16"/>
          <p:cNvCxnSpPr>
            <a:stCxn id="13" idx="3"/>
            <a:endCxn id="5" idx="0"/>
          </p:cNvCxnSpPr>
          <p:nvPr/>
        </p:nvCxnSpPr>
        <p:spPr>
          <a:xfrm>
            <a:off x="2133600" y="4229100"/>
            <a:ext cx="228600" cy="49530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hape 17"/>
          <p:cNvCxnSpPr>
            <a:stCxn id="13" idx="3"/>
            <a:endCxn id="6" idx="0"/>
          </p:cNvCxnSpPr>
          <p:nvPr/>
        </p:nvCxnSpPr>
        <p:spPr>
          <a:xfrm>
            <a:off x="2133600" y="4229100"/>
            <a:ext cx="1447800" cy="49530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hape 20"/>
          <p:cNvCxnSpPr>
            <a:stCxn id="13" idx="3"/>
            <a:endCxn id="7" idx="0"/>
          </p:cNvCxnSpPr>
          <p:nvPr/>
        </p:nvCxnSpPr>
        <p:spPr>
          <a:xfrm>
            <a:off x="2133600" y="4229100"/>
            <a:ext cx="2667000" cy="49530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hape 23"/>
          <p:cNvCxnSpPr>
            <a:stCxn id="13" idx="3"/>
            <a:endCxn id="8" idx="0"/>
          </p:cNvCxnSpPr>
          <p:nvPr/>
        </p:nvCxnSpPr>
        <p:spPr>
          <a:xfrm>
            <a:off x="2133600" y="4229100"/>
            <a:ext cx="3886200" cy="49530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hape 26"/>
          <p:cNvCxnSpPr>
            <a:stCxn id="13" idx="3"/>
            <a:endCxn id="10" idx="0"/>
          </p:cNvCxnSpPr>
          <p:nvPr/>
        </p:nvCxnSpPr>
        <p:spPr>
          <a:xfrm>
            <a:off x="2133600" y="4229100"/>
            <a:ext cx="5105400" cy="49530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" name="Rounded Rectangle 32"/>
          <p:cNvSpPr/>
          <p:nvPr/>
        </p:nvSpPr>
        <p:spPr>
          <a:xfrm>
            <a:off x="2133600" y="5791200"/>
            <a:ext cx="457200" cy="381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36" name="Straight Arrow Connector 35"/>
          <p:cNvCxnSpPr>
            <a:stCxn id="5" idx="2"/>
            <a:endCxn id="33" idx="0"/>
          </p:cNvCxnSpPr>
          <p:nvPr/>
        </p:nvCxnSpPr>
        <p:spPr>
          <a:xfrm rot="5400000">
            <a:off x="2133600" y="55626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3352800" y="5791200"/>
            <a:ext cx="457200" cy="381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46" name="Straight Arrow Connector 45"/>
          <p:cNvCxnSpPr>
            <a:stCxn id="6" idx="2"/>
            <a:endCxn id="45" idx="0"/>
          </p:cNvCxnSpPr>
          <p:nvPr/>
        </p:nvCxnSpPr>
        <p:spPr>
          <a:xfrm rot="5400000">
            <a:off x="3352800" y="55626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0" name="Rounded Rectangle 49"/>
          <p:cNvSpPr/>
          <p:nvPr/>
        </p:nvSpPr>
        <p:spPr>
          <a:xfrm>
            <a:off x="4572000" y="5791200"/>
            <a:ext cx="457200" cy="381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51" name="Rounded Rectangle 50"/>
          <p:cNvSpPr/>
          <p:nvPr/>
        </p:nvSpPr>
        <p:spPr>
          <a:xfrm>
            <a:off x="5791200" y="5791200"/>
            <a:ext cx="457200" cy="381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52" name="Rounded Rectangle 51"/>
          <p:cNvSpPr/>
          <p:nvPr/>
        </p:nvSpPr>
        <p:spPr>
          <a:xfrm>
            <a:off x="7010400" y="5791200"/>
            <a:ext cx="457200" cy="381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cxnSp>
        <p:nvCxnSpPr>
          <p:cNvPr id="53" name="Straight Arrow Connector 52"/>
          <p:cNvCxnSpPr>
            <a:stCxn id="7" idx="2"/>
            <a:endCxn id="50" idx="0"/>
          </p:cNvCxnSpPr>
          <p:nvPr/>
        </p:nvCxnSpPr>
        <p:spPr>
          <a:xfrm rot="5400000">
            <a:off x="4572000" y="55626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8" idx="2"/>
            <a:endCxn id="51" idx="0"/>
          </p:cNvCxnSpPr>
          <p:nvPr/>
        </p:nvCxnSpPr>
        <p:spPr>
          <a:xfrm rot="5400000">
            <a:off x="5791200" y="55626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10" idx="2"/>
            <a:endCxn id="52" idx="0"/>
          </p:cNvCxnSpPr>
          <p:nvPr/>
        </p:nvCxnSpPr>
        <p:spPr>
          <a:xfrm rot="5400000">
            <a:off x="7010400" y="55626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5" idx="3"/>
            <a:endCxn id="6" idx="1"/>
          </p:cNvCxnSpPr>
          <p:nvPr/>
        </p:nvCxnSpPr>
        <p:spPr>
          <a:xfrm>
            <a:off x="2819400" y="50292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4038600" y="50292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5257800" y="50292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6477000" y="50292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1752600" y="4038600"/>
            <a:ext cx="381000" cy="381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Configurable Linear Sorter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Configurable Linear Sorter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Increase versatility for linear sorters</a:t>
            </a:r>
          </a:p>
          <a:p>
            <a:pPr eaLnBrk="1" hangingPunct="1"/>
            <a:r>
              <a:rPr lang="en-US" dirty="0" smtClean="0"/>
              <a:t>Configurable:</a:t>
            </a:r>
          </a:p>
          <a:p>
            <a:pPr lvl="1" eaLnBrk="1" hangingPunct="1"/>
            <a:r>
              <a:rPr lang="en-US" dirty="0" smtClean="0"/>
              <a:t>Linear sorter depth</a:t>
            </a:r>
          </a:p>
          <a:p>
            <a:pPr lvl="1" eaLnBrk="1" hangingPunct="1"/>
            <a:r>
              <a:rPr lang="en-US" dirty="0" smtClean="0"/>
              <a:t>Sorting direction </a:t>
            </a:r>
          </a:p>
          <a:p>
            <a:pPr lvl="1" eaLnBrk="1" hangingPunct="1"/>
            <a:r>
              <a:rPr lang="en-US" dirty="0" smtClean="0"/>
              <a:t>Sort on tags (for example, timestamps) rather than data</a:t>
            </a:r>
          </a:p>
          <a:p>
            <a:pPr lvl="1" eaLnBrk="1" hangingPunct="1"/>
            <a:r>
              <a:rPr lang="en-US" dirty="0" smtClean="0"/>
              <a:t>User-defined data and tag size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Configurable Linear Sorter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dirty="0" smtClean="0"/>
              <a:t>Increase functionality for linear sorters</a:t>
            </a:r>
          </a:p>
          <a:p>
            <a:pPr marL="596900" indent="-514350" eaLnBrk="1" hangingPunct="1">
              <a:buFont typeface="+mj-lt"/>
              <a:buAutoNum type="arabicPeriod"/>
            </a:pPr>
            <a:r>
              <a:rPr lang="en-US" dirty="0" smtClean="0"/>
              <a:t>Detect full conditions</a:t>
            </a:r>
          </a:p>
          <a:p>
            <a:pPr marL="596900" indent="-514350" eaLnBrk="1" hangingPunct="1">
              <a:buFont typeface="+mj-lt"/>
              <a:buAutoNum type="arabicPeriod"/>
            </a:pPr>
            <a:r>
              <a:rPr lang="en-US" dirty="0" smtClean="0"/>
              <a:t>Buffer input while full</a:t>
            </a:r>
          </a:p>
          <a:p>
            <a:pPr marL="596900" indent="-514350" eaLnBrk="1" hangingPunct="1">
              <a:buFont typeface="+mj-lt"/>
              <a:buAutoNum type="arabicPeriod"/>
            </a:pPr>
            <a:r>
              <a:rPr lang="en-US" dirty="0" smtClean="0"/>
              <a:t>Retrieve output serially for streaming </a:t>
            </a:r>
          </a:p>
          <a:p>
            <a:pPr marL="596900" indent="-514350" eaLnBrk="1" hangingPunct="1">
              <a:buFont typeface="+mj-lt"/>
              <a:buAutoNum type="arabicPeriod"/>
            </a:pPr>
            <a:r>
              <a:rPr lang="en-US" dirty="0" smtClean="0"/>
              <a:t>Delete top value, freeing nodes</a:t>
            </a:r>
          </a:p>
          <a:p>
            <a:pPr marL="596900" indent="-514350" eaLnBrk="1" hangingPunct="1">
              <a:buFont typeface="+mj-lt"/>
              <a:buAutoNum type="arabicPeriod"/>
            </a:pPr>
            <a:r>
              <a:rPr lang="en-US" dirty="0" smtClean="0"/>
              <a:t>Augment with left shift functionality</a:t>
            </a:r>
          </a:p>
          <a:p>
            <a:pPr marL="596900" indent="-514350" eaLnBrk="1" hangingPunct="1">
              <a:buFont typeface="+mj-lt"/>
              <a:buAutoNum type="arabicPeriod"/>
            </a:pPr>
            <a:r>
              <a:rPr lang="en-US" dirty="0" smtClean="0"/>
              <a:t>Test tags before deleting them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749808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Extended Linear Sorter System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581400" y="1676400"/>
            <a:ext cx="5029200" cy="304800"/>
            <a:chOff x="3581400" y="1447800"/>
            <a:chExt cx="5029200" cy="304800"/>
          </a:xfrm>
        </p:grpSpPr>
        <p:sp>
          <p:nvSpPr>
            <p:cNvPr id="5" name="Rectangle 4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581400" y="1981200"/>
            <a:ext cx="5029200" cy="304800"/>
            <a:chOff x="3581400" y="1447800"/>
            <a:chExt cx="5029200" cy="304800"/>
          </a:xfrm>
        </p:grpSpPr>
        <p:sp>
          <p:nvSpPr>
            <p:cNvPr id="16" name="Rectangle 15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581400" y="2286000"/>
            <a:ext cx="5029200" cy="304800"/>
            <a:chOff x="3581400" y="1447800"/>
            <a:chExt cx="5029200" cy="304800"/>
          </a:xfrm>
        </p:grpSpPr>
        <p:sp>
          <p:nvSpPr>
            <p:cNvPr id="23" name="Rectangle 22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581400" y="2590800"/>
            <a:ext cx="5029200" cy="304800"/>
            <a:chOff x="3581400" y="1447800"/>
            <a:chExt cx="5029200" cy="304800"/>
          </a:xfrm>
        </p:grpSpPr>
        <p:sp>
          <p:nvSpPr>
            <p:cNvPr id="30" name="Rectangle 29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3581400" y="2895600"/>
            <a:ext cx="5029200" cy="304800"/>
            <a:chOff x="3581400" y="1447800"/>
            <a:chExt cx="5029200" cy="304800"/>
          </a:xfrm>
        </p:grpSpPr>
        <p:sp>
          <p:nvSpPr>
            <p:cNvPr id="37" name="Rectangle 36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3581400" y="3200400"/>
            <a:ext cx="5029200" cy="304800"/>
            <a:chOff x="3581400" y="1447800"/>
            <a:chExt cx="5029200" cy="304800"/>
          </a:xfrm>
        </p:grpSpPr>
        <p:sp>
          <p:nvSpPr>
            <p:cNvPr id="44" name="Rectangle 43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3581400" y="3505200"/>
            <a:ext cx="5029200" cy="304800"/>
            <a:chOff x="3581400" y="1447800"/>
            <a:chExt cx="5029200" cy="304800"/>
          </a:xfrm>
        </p:grpSpPr>
        <p:sp>
          <p:nvSpPr>
            <p:cNvPr id="51" name="Rectangle 50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3581400" y="3810000"/>
            <a:ext cx="5029200" cy="304800"/>
            <a:chOff x="3581400" y="1447800"/>
            <a:chExt cx="5029200" cy="304800"/>
          </a:xfrm>
        </p:grpSpPr>
        <p:sp>
          <p:nvSpPr>
            <p:cNvPr id="58" name="Rectangle 57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3581400" y="4114800"/>
            <a:ext cx="5029200" cy="304800"/>
            <a:chOff x="3581400" y="1447800"/>
            <a:chExt cx="5029200" cy="304800"/>
          </a:xfrm>
        </p:grpSpPr>
        <p:sp>
          <p:nvSpPr>
            <p:cNvPr id="65" name="Rectangle 64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3581400" y="4419600"/>
            <a:ext cx="5029200" cy="304800"/>
            <a:chOff x="3581400" y="1447800"/>
            <a:chExt cx="5029200" cy="304800"/>
          </a:xfrm>
        </p:grpSpPr>
        <p:sp>
          <p:nvSpPr>
            <p:cNvPr id="72" name="Rectangle 71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3581400" y="4724400"/>
            <a:ext cx="5029200" cy="304800"/>
            <a:chOff x="3581400" y="1447800"/>
            <a:chExt cx="5029200" cy="304800"/>
          </a:xfrm>
        </p:grpSpPr>
        <p:sp>
          <p:nvSpPr>
            <p:cNvPr id="79" name="Rectangle 78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3581400" y="5029200"/>
            <a:ext cx="5029200" cy="304800"/>
            <a:chOff x="3581400" y="1447800"/>
            <a:chExt cx="5029200" cy="304800"/>
          </a:xfrm>
        </p:grpSpPr>
        <p:sp>
          <p:nvSpPr>
            <p:cNvPr id="86" name="Rectangle 85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3581400" y="5334000"/>
            <a:ext cx="5029200" cy="304800"/>
            <a:chOff x="3581400" y="1447800"/>
            <a:chExt cx="5029200" cy="304800"/>
          </a:xfrm>
        </p:grpSpPr>
        <p:sp>
          <p:nvSpPr>
            <p:cNvPr id="93" name="Rectangle 92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3581400" y="5638800"/>
            <a:ext cx="5029200" cy="304800"/>
            <a:chOff x="3581400" y="1447800"/>
            <a:chExt cx="5029200" cy="304800"/>
          </a:xfrm>
        </p:grpSpPr>
        <p:sp>
          <p:nvSpPr>
            <p:cNvPr id="100" name="Rectangle 99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3581400" y="5943600"/>
            <a:ext cx="5029200" cy="304800"/>
            <a:chOff x="3581400" y="1447800"/>
            <a:chExt cx="5029200" cy="304800"/>
          </a:xfrm>
        </p:grpSpPr>
        <p:sp>
          <p:nvSpPr>
            <p:cNvPr id="107" name="Rectangle 106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3581400" y="6248400"/>
            <a:ext cx="5029200" cy="304800"/>
            <a:chOff x="3581400" y="1447800"/>
            <a:chExt cx="5029200" cy="304800"/>
          </a:xfrm>
        </p:grpSpPr>
        <p:sp>
          <p:nvSpPr>
            <p:cNvPr id="114" name="Rectangle 113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4" name="Group 133"/>
          <p:cNvGrpSpPr/>
          <p:nvPr/>
        </p:nvGrpSpPr>
        <p:grpSpPr>
          <a:xfrm>
            <a:off x="1219200" y="1676400"/>
            <a:ext cx="1828800" cy="304800"/>
            <a:chOff x="1219200" y="1676400"/>
            <a:chExt cx="1828800" cy="304800"/>
          </a:xfrm>
        </p:grpSpPr>
        <p:sp>
          <p:nvSpPr>
            <p:cNvPr id="4" name="Rectangle 3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</p:grpSp>
      <p:sp>
        <p:nvSpPr>
          <p:cNvPr id="122" name="TextBox 121"/>
          <p:cNvSpPr txBox="1"/>
          <p:nvPr/>
        </p:nvSpPr>
        <p:spPr>
          <a:xfrm rot="19800000">
            <a:off x="1290499" y="1199235"/>
            <a:ext cx="1221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Clock Cycles</a:t>
            </a:r>
            <a:endParaRPr lang="en-US" sz="1400" dirty="0"/>
          </a:p>
        </p:txBody>
      </p:sp>
      <p:sp>
        <p:nvSpPr>
          <p:cNvPr id="124" name="TextBox 123"/>
          <p:cNvSpPr txBox="1"/>
          <p:nvPr/>
        </p:nvSpPr>
        <p:spPr>
          <a:xfrm rot="19800000">
            <a:off x="1974091" y="1131274"/>
            <a:ext cx="12547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Inserted Tags</a:t>
            </a:r>
            <a:endParaRPr lang="en-US" sz="1400" dirty="0"/>
          </a:p>
        </p:txBody>
      </p:sp>
      <p:sp>
        <p:nvSpPr>
          <p:cNvPr id="125" name="TextBox 124"/>
          <p:cNvSpPr txBox="1"/>
          <p:nvPr/>
        </p:nvSpPr>
        <p:spPr>
          <a:xfrm rot="19800000">
            <a:off x="2623627" y="1123036"/>
            <a:ext cx="12987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Sorted Output</a:t>
            </a:r>
            <a:endParaRPr lang="en-US" sz="1400" dirty="0"/>
          </a:p>
        </p:txBody>
      </p:sp>
      <p:grpSp>
        <p:nvGrpSpPr>
          <p:cNvPr id="126" name="Group 125"/>
          <p:cNvGrpSpPr/>
          <p:nvPr/>
        </p:nvGrpSpPr>
        <p:grpSpPr>
          <a:xfrm>
            <a:off x="3581400" y="1371600"/>
            <a:ext cx="5029200" cy="304800"/>
            <a:chOff x="3581400" y="1447800"/>
            <a:chExt cx="5029200" cy="304800"/>
          </a:xfrm>
        </p:grpSpPr>
        <p:sp>
          <p:nvSpPr>
            <p:cNvPr id="127" name="Rectangle 126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Node 1</a:t>
              </a:r>
              <a:endParaRPr lang="en-US" sz="1600" dirty="0"/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Node 2</a:t>
              </a:r>
              <a:endParaRPr lang="en-US" sz="1600" dirty="0"/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Node 3</a:t>
              </a:r>
              <a:endParaRPr lang="en-US" sz="1600" dirty="0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Node 4</a:t>
              </a:r>
              <a:endParaRPr lang="en-US" sz="1600" dirty="0"/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Node 5</a:t>
              </a:r>
              <a:endParaRPr lang="en-US" sz="1600" dirty="0"/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Node 6</a:t>
              </a:r>
              <a:endParaRPr lang="en-US" sz="1600" dirty="0"/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1219200" y="1981200"/>
            <a:ext cx="1828800" cy="304800"/>
            <a:chOff x="1219200" y="1676400"/>
            <a:chExt cx="1828800" cy="304800"/>
          </a:xfrm>
        </p:grpSpPr>
        <p:sp>
          <p:nvSpPr>
            <p:cNvPr id="136" name="Rectangle 135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5" name="Group 194"/>
          <p:cNvGrpSpPr/>
          <p:nvPr/>
        </p:nvGrpSpPr>
        <p:grpSpPr>
          <a:xfrm>
            <a:off x="1219200" y="2286000"/>
            <a:ext cx="1828800" cy="304800"/>
            <a:chOff x="1219200" y="1676400"/>
            <a:chExt cx="1828800" cy="304800"/>
          </a:xfrm>
        </p:grpSpPr>
        <p:sp>
          <p:nvSpPr>
            <p:cNvPr id="196" name="Rectangle 195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Rectangle 197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9" name="Group 198"/>
          <p:cNvGrpSpPr/>
          <p:nvPr/>
        </p:nvGrpSpPr>
        <p:grpSpPr>
          <a:xfrm>
            <a:off x="1219200" y="2590800"/>
            <a:ext cx="1828800" cy="304800"/>
            <a:chOff x="1219200" y="1676400"/>
            <a:chExt cx="1828800" cy="304800"/>
          </a:xfrm>
        </p:grpSpPr>
        <p:sp>
          <p:nvSpPr>
            <p:cNvPr id="200" name="Rectangle 199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Rectangle 201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3" name="Group 202"/>
          <p:cNvGrpSpPr/>
          <p:nvPr/>
        </p:nvGrpSpPr>
        <p:grpSpPr>
          <a:xfrm>
            <a:off x="1219200" y="2895600"/>
            <a:ext cx="1828800" cy="304800"/>
            <a:chOff x="1219200" y="1676400"/>
            <a:chExt cx="1828800" cy="304800"/>
          </a:xfrm>
        </p:grpSpPr>
        <p:sp>
          <p:nvSpPr>
            <p:cNvPr id="204" name="Rectangle 203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Rectangle 204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Rectangle 205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7" name="Group 206"/>
          <p:cNvGrpSpPr/>
          <p:nvPr/>
        </p:nvGrpSpPr>
        <p:grpSpPr>
          <a:xfrm>
            <a:off x="1219200" y="3200400"/>
            <a:ext cx="1828800" cy="304800"/>
            <a:chOff x="1219200" y="1676400"/>
            <a:chExt cx="1828800" cy="304800"/>
          </a:xfrm>
        </p:grpSpPr>
        <p:sp>
          <p:nvSpPr>
            <p:cNvPr id="208" name="Rectangle 207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 208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Rectangle 209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1" name="Group 210"/>
          <p:cNvGrpSpPr/>
          <p:nvPr/>
        </p:nvGrpSpPr>
        <p:grpSpPr>
          <a:xfrm>
            <a:off x="1219200" y="3505200"/>
            <a:ext cx="1828800" cy="304800"/>
            <a:chOff x="1219200" y="1676400"/>
            <a:chExt cx="1828800" cy="304800"/>
          </a:xfrm>
        </p:grpSpPr>
        <p:sp>
          <p:nvSpPr>
            <p:cNvPr id="212" name="Rectangle 211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Rectangle 212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Rectangle 213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5" name="Group 214"/>
          <p:cNvGrpSpPr/>
          <p:nvPr/>
        </p:nvGrpSpPr>
        <p:grpSpPr>
          <a:xfrm>
            <a:off x="1219200" y="3810000"/>
            <a:ext cx="1828800" cy="304800"/>
            <a:chOff x="1219200" y="1676400"/>
            <a:chExt cx="1828800" cy="304800"/>
          </a:xfrm>
        </p:grpSpPr>
        <p:sp>
          <p:nvSpPr>
            <p:cNvPr id="216" name="Rectangle 215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Rectangle 216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Rectangle 217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9" name="Group 218"/>
          <p:cNvGrpSpPr/>
          <p:nvPr/>
        </p:nvGrpSpPr>
        <p:grpSpPr>
          <a:xfrm>
            <a:off x="1219200" y="4114800"/>
            <a:ext cx="1828800" cy="304800"/>
            <a:chOff x="1219200" y="1676400"/>
            <a:chExt cx="1828800" cy="304800"/>
          </a:xfrm>
        </p:grpSpPr>
        <p:sp>
          <p:nvSpPr>
            <p:cNvPr id="220" name="Rectangle 219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Rectangle 220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Rectangle 221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3" name="Group 222"/>
          <p:cNvGrpSpPr/>
          <p:nvPr/>
        </p:nvGrpSpPr>
        <p:grpSpPr>
          <a:xfrm>
            <a:off x="1219200" y="4419600"/>
            <a:ext cx="1828800" cy="304800"/>
            <a:chOff x="1219200" y="1676400"/>
            <a:chExt cx="1828800" cy="304800"/>
          </a:xfrm>
        </p:grpSpPr>
        <p:sp>
          <p:nvSpPr>
            <p:cNvPr id="224" name="Rectangle 223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Rectangle 224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Rectangle 225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7" name="Group 226"/>
          <p:cNvGrpSpPr/>
          <p:nvPr/>
        </p:nvGrpSpPr>
        <p:grpSpPr>
          <a:xfrm>
            <a:off x="1219200" y="4724400"/>
            <a:ext cx="1828800" cy="304800"/>
            <a:chOff x="1219200" y="1676400"/>
            <a:chExt cx="1828800" cy="304800"/>
          </a:xfrm>
        </p:grpSpPr>
        <p:sp>
          <p:nvSpPr>
            <p:cNvPr id="228" name="Rectangle 227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Rectangle 229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1" name="Group 230"/>
          <p:cNvGrpSpPr/>
          <p:nvPr/>
        </p:nvGrpSpPr>
        <p:grpSpPr>
          <a:xfrm>
            <a:off x="1219200" y="5029200"/>
            <a:ext cx="1828800" cy="304800"/>
            <a:chOff x="1219200" y="1676400"/>
            <a:chExt cx="1828800" cy="304800"/>
          </a:xfrm>
        </p:grpSpPr>
        <p:sp>
          <p:nvSpPr>
            <p:cNvPr id="232" name="Rectangle 231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Rectangle 232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Rectangle 233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5" name="Group 234"/>
          <p:cNvGrpSpPr/>
          <p:nvPr/>
        </p:nvGrpSpPr>
        <p:grpSpPr>
          <a:xfrm>
            <a:off x="1219200" y="5334000"/>
            <a:ext cx="1828800" cy="304800"/>
            <a:chOff x="1219200" y="1676400"/>
            <a:chExt cx="1828800" cy="304800"/>
          </a:xfrm>
        </p:grpSpPr>
        <p:sp>
          <p:nvSpPr>
            <p:cNvPr id="236" name="Rectangle 235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Rectangle 236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Rectangle 237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9" name="Group 238"/>
          <p:cNvGrpSpPr/>
          <p:nvPr/>
        </p:nvGrpSpPr>
        <p:grpSpPr>
          <a:xfrm>
            <a:off x="1219200" y="5638800"/>
            <a:ext cx="1828800" cy="304800"/>
            <a:chOff x="1219200" y="1676400"/>
            <a:chExt cx="1828800" cy="304800"/>
          </a:xfrm>
        </p:grpSpPr>
        <p:sp>
          <p:nvSpPr>
            <p:cNvPr id="240" name="Rectangle 239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Rectangle 241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3" name="Group 242"/>
          <p:cNvGrpSpPr/>
          <p:nvPr/>
        </p:nvGrpSpPr>
        <p:grpSpPr>
          <a:xfrm>
            <a:off x="1219200" y="5943600"/>
            <a:ext cx="1828800" cy="304800"/>
            <a:chOff x="1219200" y="1676400"/>
            <a:chExt cx="1828800" cy="304800"/>
          </a:xfrm>
        </p:grpSpPr>
        <p:sp>
          <p:nvSpPr>
            <p:cNvPr id="244" name="Rectangle 243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Rectangle 244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Rectangle 245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7" name="Group 246"/>
          <p:cNvGrpSpPr/>
          <p:nvPr/>
        </p:nvGrpSpPr>
        <p:grpSpPr>
          <a:xfrm>
            <a:off x="1219200" y="6248400"/>
            <a:ext cx="1828800" cy="304800"/>
            <a:chOff x="1219200" y="1676400"/>
            <a:chExt cx="1828800" cy="304800"/>
          </a:xfrm>
        </p:grpSpPr>
        <p:sp>
          <p:nvSpPr>
            <p:cNvPr id="248" name="Rectangle 247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Rectangle 248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Rectangle 249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749808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Extended Linear Sorter System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grpSp>
        <p:nvGrpSpPr>
          <p:cNvPr id="3" name="Group 13"/>
          <p:cNvGrpSpPr/>
          <p:nvPr/>
        </p:nvGrpSpPr>
        <p:grpSpPr>
          <a:xfrm>
            <a:off x="3581400" y="1676400"/>
            <a:ext cx="5029200" cy="304800"/>
            <a:chOff x="3581400" y="1447800"/>
            <a:chExt cx="5029200" cy="304800"/>
          </a:xfrm>
        </p:grpSpPr>
        <p:sp>
          <p:nvSpPr>
            <p:cNvPr id="5" name="Rectangle 4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14"/>
          <p:cNvGrpSpPr/>
          <p:nvPr/>
        </p:nvGrpSpPr>
        <p:grpSpPr>
          <a:xfrm>
            <a:off x="3581400" y="1981200"/>
            <a:ext cx="5029200" cy="304800"/>
            <a:chOff x="3581400" y="1447800"/>
            <a:chExt cx="5029200" cy="304800"/>
          </a:xfrm>
        </p:grpSpPr>
        <p:sp>
          <p:nvSpPr>
            <p:cNvPr id="16" name="Rectangle 15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21"/>
          <p:cNvGrpSpPr/>
          <p:nvPr/>
        </p:nvGrpSpPr>
        <p:grpSpPr>
          <a:xfrm>
            <a:off x="3581400" y="2286000"/>
            <a:ext cx="5029200" cy="304800"/>
            <a:chOff x="3581400" y="1447800"/>
            <a:chExt cx="5029200" cy="304800"/>
          </a:xfrm>
        </p:grpSpPr>
        <p:sp>
          <p:nvSpPr>
            <p:cNvPr id="23" name="Rectangle 22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28"/>
          <p:cNvGrpSpPr/>
          <p:nvPr/>
        </p:nvGrpSpPr>
        <p:grpSpPr>
          <a:xfrm>
            <a:off x="3581400" y="2590800"/>
            <a:ext cx="5029200" cy="304800"/>
            <a:chOff x="3581400" y="1447800"/>
            <a:chExt cx="5029200" cy="304800"/>
          </a:xfrm>
        </p:grpSpPr>
        <p:sp>
          <p:nvSpPr>
            <p:cNvPr id="30" name="Rectangle 29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35"/>
          <p:cNvGrpSpPr/>
          <p:nvPr/>
        </p:nvGrpSpPr>
        <p:grpSpPr>
          <a:xfrm>
            <a:off x="3581400" y="2895600"/>
            <a:ext cx="5029200" cy="304800"/>
            <a:chOff x="3581400" y="1447800"/>
            <a:chExt cx="5029200" cy="304800"/>
          </a:xfrm>
        </p:grpSpPr>
        <p:sp>
          <p:nvSpPr>
            <p:cNvPr id="37" name="Rectangle 36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42"/>
          <p:cNvGrpSpPr/>
          <p:nvPr/>
        </p:nvGrpSpPr>
        <p:grpSpPr>
          <a:xfrm>
            <a:off x="3581400" y="3200400"/>
            <a:ext cx="5029200" cy="304800"/>
            <a:chOff x="3581400" y="1447800"/>
            <a:chExt cx="5029200" cy="304800"/>
          </a:xfrm>
        </p:grpSpPr>
        <p:sp>
          <p:nvSpPr>
            <p:cNvPr id="44" name="Rectangle 43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49"/>
          <p:cNvGrpSpPr/>
          <p:nvPr/>
        </p:nvGrpSpPr>
        <p:grpSpPr>
          <a:xfrm>
            <a:off x="3581400" y="3505200"/>
            <a:ext cx="5029200" cy="304800"/>
            <a:chOff x="3581400" y="1447800"/>
            <a:chExt cx="5029200" cy="304800"/>
          </a:xfrm>
        </p:grpSpPr>
        <p:sp>
          <p:nvSpPr>
            <p:cNvPr id="51" name="Rectangle 50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56"/>
          <p:cNvGrpSpPr/>
          <p:nvPr/>
        </p:nvGrpSpPr>
        <p:grpSpPr>
          <a:xfrm>
            <a:off x="3581400" y="3810000"/>
            <a:ext cx="5029200" cy="304800"/>
            <a:chOff x="3581400" y="1447800"/>
            <a:chExt cx="5029200" cy="304800"/>
          </a:xfrm>
        </p:grpSpPr>
        <p:sp>
          <p:nvSpPr>
            <p:cNvPr id="58" name="Rectangle 57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63"/>
          <p:cNvGrpSpPr/>
          <p:nvPr/>
        </p:nvGrpSpPr>
        <p:grpSpPr>
          <a:xfrm>
            <a:off x="3581400" y="4114800"/>
            <a:ext cx="5029200" cy="304800"/>
            <a:chOff x="3581400" y="1447800"/>
            <a:chExt cx="5029200" cy="304800"/>
          </a:xfrm>
        </p:grpSpPr>
        <p:sp>
          <p:nvSpPr>
            <p:cNvPr id="65" name="Rectangle 64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70"/>
          <p:cNvGrpSpPr/>
          <p:nvPr/>
        </p:nvGrpSpPr>
        <p:grpSpPr>
          <a:xfrm>
            <a:off x="3581400" y="4419600"/>
            <a:ext cx="5029200" cy="304800"/>
            <a:chOff x="3581400" y="1447800"/>
            <a:chExt cx="5029200" cy="304800"/>
          </a:xfrm>
        </p:grpSpPr>
        <p:sp>
          <p:nvSpPr>
            <p:cNvPr id="72" name="Rectangle 71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77"/>
          <p:cNvGrpSpPr/>
          <p:nvPr/>
        </p:nvGrpSpPr>
        <p:grpSpPr>
          <a:xfrm>
            <a:off x="3581400" y="4724400"/>
            <a:ext cx="5029200" cy="304800"/>
            <a:chOff x="3581400" y="1447800"/>
            <a:chExt cx="5029200" cy="304800"/>
          </a:xfrm>
        </p:grpSpPr>
        <p:sp>
          <p:nvSpPr>
            <p:cNvPr id="79" name="Rectangle 78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oup 84"/>
          <p:cNvGrpSpPr/>
          <p:nvPr/>
        </p:nvGrpSpPr>
        <p:grpSpPr>
          <a:xfrm>
            <a:off x="3581400" y="5029200"/>
            <a:ext cx="5029200" cy="304800"/>
            <a:chOff x="3581400" y="1447800"/>
            <a:chExt cx="5029200" cy="304800"/>
          </a:xfrm>
        </p:grpSpPr>
        <p:sp>
          <p:nvSpPr>
            <p:cNvPr id="86" name="Rectangle 85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Group 91"/>
          <p:cNvGrpSpPr/>
          <p:nvPr/>
        </p:nvGrpSpPr>
        <p:grpSpPr>
          <a:xfrm>
            <a:off x="3581400" y="5334000"/>
            <a:ext cx="5029200" cy="304800"/>
            <a:chOff x="3581400" y="1447800"/>
            <a:chExt cx="5029200" cy="304800"/>
          </a:xfrm>
        </p:grpSpPr>
        <p:sp>
          <p:nvSpPr>
            <p:cNvPr id="93" name="Rectangle 92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Group 98"/>
          <p:cNvGrpSpPr/>
          <p:nvPr/>
        </p:nvGrpSpPr>
        <p:grpSpPr>
          <a:xfrm>
            <a:off x="3581400" y="5638800"/>
            <a:ext cx="5029200" cy="304800"/>
            <a:chOff x="3581400" y="1447800"/>
            <a:chExt cx="5029200" cy="304800"/>
          </a:xfrm>
        </p:grpSpPr>
        <p:sp>
          <p:nvSpPr>
            <p:cNvPr id="100" name="Rectangle 99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" name="Group 105"/>
          <p:cNvGrpSpPr/>
          <p:nvPr/>
        </p:nvGrpSpPr>
        <p:grpSpPr>
          <a:xfrm>
            <a:off x="3581400" y="5943600"/>
            <a:ext cx="5029200" cy="304800"/>
            <a:chOff x="3581400" y="1447800"/>
            <a:chExt cx="5029200" cy="304800"/>
          </a:xfrm>
        </p:grpSpPr>
        <p:sp>
          <p:nvSpPr>
            <p:cNvPr id="107" name="Rectangle 106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" name="Group 112"/>
          <p:cNvGrpSpPr/>
          <p:nvPr/>
        </p:nvGrpSpPr>
        <p:grpSpPr>
          <a:xfrm>
            <a:off x="3581400" y="6248400"/>
            <a:ext cx="5029200" cy="304800"/>
            <a:chOff x="3581400" y="1447800"/>
            <a:chExt cx="5029200" cy="304800"/>
          </a:xfrm>
        </p:grpSpPr>
        <p:sp>
          <p:nvSpPr>
            <p:cNvPr id="114" name="Rectangle 113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2" name="TextBox 121"/>
          <p:cNvSpPr txBox="1"/>
          <p:nvPr/>
        </p:nvSpPr>
        <p:spPr>
          <a:xfrm rot="19800000">
            <a:off x="1290499" y="1199235"/>
            <a:ext cx="1221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Clock Cycles</a:t>
            </a:r>
            <a:endParaRPr lang="en-US" sz="1400" dirty="0"/>
          </a:p>
        </p:txBody>
      </p:sp>
      <p:sp>
        <p:nvSpPr>
          <p:cNvPr id="124" name="TextBox 123"/>
          <p:cNvSpPr txBox="1"/>
          <p:nvPr/>
        </p:nvSpPr>
        <p:spPr>
          <a:xfrm rot="19800000">
            <a:off x="1974091" y="1131274"/>
            <a:ext cx="12547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Inserted Tags</a:t>
            </a:r>
            <a:endParaRPr lang="en-US" sz="1400" dirty="0"/>
          </a:p>
        </p:txBody>
      </p:sp>
      <p:sp>
        <p:nvSpPr>
          <p:cNvPr id="125" name="TextBox 124"/>
          <p:cNvSpPr txBox="1"/>
          <p:nvPr/>
        </p:nvSpPr>
        <p:spPr>
          <a:xfrm rot="19800000">
            <a:off x="2623627" y="1123036"/>
            <a:ext cx="12987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Sorted Output</a:t>
            </a:r>
            <a:endParaRPr lang="en-US" sz="1400" dirty="0"/>
          </a:p>
        </p:txBody>
      </p:sp>
      <p:grpSp>
        <p:nvGrpSpPr>
          <p:cNvPr id="99" name="Group 125"/>
          <p:cNvGrpSpPr/>
          <p:nvPr/>
        </p:nvGrpSpPr>
        <p:grpSpPr>
          <a:xfrm>
            <a:off x="3581400" y="1371600"/>
            <a:ext cx="5029200" cy="304800"/>
            <a:chOff x="3581400" y="1447800"/>
            <a:chExt cx="5029200" cy="304800"/>
          </a:xfrm>
        </p:grpSpPr>
        <p:sp>
          <p:nvSpPr>
            <p:cNvPr id="127" name="Rectangle 126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Node 1</a:t>
              </a:r>
              <a:endParaRPr lang="en-US" sz="1600" dirty="0"/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Node 2</a:t>
              </a:r>
              <a:endParaRPr lang="en-US" sz="1600" dirty="0"/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Node 3</a:t>
              </a:r>
              <a:endParaRPr lang="en-US" sz="1600" dirty="0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Node 4</a:t>
              </a:r>
              <a:endParaRPr lang="en-US" sz="1600" dirty="0"/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Node 5</a:t>
              </a:r>
              <a:endParaRPr lang="en-US" sz="1600" dirty="0"/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Node 6</a:t>
              </a:r>
              <a:endParaRPr lang="en-US" sz="1600" dirty="0"/>
            </a:p>
          </p:txBody>
        </p:sp>
      </p:grpSp>
      <p:grpSp>
        <p:nvGrpSpPr>
          <p:cNvPr id="314" name="Group 313"/>
          <p:cNvGrpSpPr/>
          <p:nvPr/>
        </p:nvGrpSpPr>
        <p:grpSpPr>
          <a:xfrm>
            <a:off x="1219200" y="1676400"/>
            <a:ext cx="1828800" cy="304800"/>
            <a:chOff x="1219200" y="1676400"/>
            <a:chExt cx="1828800" cy="304800"/>
          </a:xfrm>
        </p:grpSpPr>
        <p:sp>
          <p:nvSpPr>
            <p:cNvPr id="315" name="Rectangle 314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316" name="Rectangle 315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Rectangle 316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</p:grpSp>
      <p:grpSp>
        <p:nvGrpSpPr>
          <p:cNvPr id="318" name="Group 317"/>
          <p:cNvGrpSpPr/>
          <p:nvPr/>
        </p:nvGrpSpPr>
        <p:grpSpPr>
          <a:xfrm>
            <a:off x="1219200" y="1981200"/>
            <a:ext cx="1828800" cy="304800"/>
            <a:chOff x="1219200" y="1676400"/>
            <a:chExt cx="1828800" cy="304800"/>
          </a:xfrm>
        </p:grpSpPr>
        <p:sp>
          <p:nvSpPr>
            <p:cNvPr id="319" name="Rectangle 318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320" name="Rectangle 319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Rectangle 320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</p:grpSp>
      <p:grpSp>
        <p:nvGrpSpPr>
          <p:cNvPr id="322" name="Group 321"/>
          <p:cNvGrpSpPr/>
          <p:nvPr/>
        </p:nvGrpSpPr>
        <p:grpSpPr>
          <a:xfrm>
            <a:off x="1219200" y="2286000"/>
            <a:ext cx="1828800" cy="304800"/>
            <a:chOff x="1219200" y="1676400"/>
            <a:chExt cx="1828800" cy="304800"/>
          </a:xfrm>
        </p:grpSpPr>
        <p:sp>
          <p:nvSpPr>
            <p:cNvPr id="323" name="Rectangle 322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Rectangle 323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Rectangle 324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6" name="Group 325"/>
          <p:cNvGrpSpPr/>
          <p:nvPr/>
        </p:nvGrpSpPr>
        <p:grpSpPr>
          <a:xfrm>
            <a:off x="1219200" y="2590800"/>
            <a:ext cx="1828800" cy="304800"/>
            <a:chOff x="1219200" y="1676400"/>
            <a:chExt cx="1828800" cy="304800"/>
          </a:xfrm>
        </p:grpSpPr>
        <p:sp>
          <p:nvSpPr>
            <p:cNvPr id="327" name="Rectangle 326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Rectangle 327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Rectangle 328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0" name="Group 329"/>
          <p:cNvGrpSpPr/>
          <p:nvPr/>
        </p:nvGrpSpPr>
        <p:grpSpPr>
          <a:xfrm>
            <a:off x="1219200" y="2895600"/>
            <a:ext cx="1828800" cy="304800"/>
            <a:chOff x="1219200" y="1676400"/>
            <a:chExt cx="1828800" cy="304800"/>
          </a:xfrm>
        </p:grpSpPr>
        <p:sp>
          <p:nvSpPr>
            <p:cNvPr id="331" name="Rectangle 330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Rectangle 331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Rectangle 332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4" name="Group 333"/>
          <p:cNvGrpSpPr/>
          <p:nvPr/>
        </p:nvGrpSpPr>
        <p:grpSpPr>
          <a:xfrm>
            <a:off x="1219200" y="3200400"/>
            <a:ext cx="1828800" cy="304800"/>
            <a:chOff x="1219200" y="1676400"/>
            <a:chExt cx="1828800" cy="304800"/>
          </a:xfrm>
        </p:grpSpPr>
        <p:sp>
          <p:nvSpPr>
            <p:cNvPr id="335" name="Rectangle 334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Rectangle 335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Rectangle 336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8" name="Group 337"/>
          <p:cNvGrpSpPr/>
          <p:nvPr/>
        </p:nvGrpSpPr>
        <p:grpSpPr>
          <a:xfrm>
            <a:off x="1219200" y="3505200"/>
            <a:ext cx="1828800" cy="304800"/>
            <a:chOff x="1219200" y="1676400"/>
            <a:chExt cx="1828800" cy="304800"/>
          </a:xfrm>
        </p:grpSpPr>
        <p:sp>
          <p:nvSpPr>
            <p:cNvPr id="339" name="Rectangle 338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Rectangle 339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Rectangle 340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2" name="Group 341"/>
          <p:cNvGrpSpPr/>
          <p:nvPr/>
        </p:nvGrpSpPr>
        <p:grpSpPr>
          <a:xfrm>
            <a:off x="1219200" y="3810000"/>
            <a:ext cx="1828800" cy="304800"/>
            <a:chOff x="1219200" y="1676400"/>
            <a:chExt cx="1828800" cy="304800"/>
          </a:xfrm>
        </p:grpSpPr>
        <p:sp>
          <p:nvSpPr>
            <p:cNvPr id="343" name="Rectangle 342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Rectangle 343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Rectangle 344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6" name="Group 345"/>
          <p:cNvGrpSpPr/>
          <p:nvPr/>
        </p:nvGrpSpPr>
        <p:grpSpPr>
          <a:xfrm>
            <a:off x="1219200" y="4114800"/>
            <a:ext cx="1828800" cy="304800"/>
            <a:chOff x="1219200" y="1676400"/>
            <a:chExt cx="1828800" cy="304800"/>
          </a:xfrm>
        </p:grpSpPr>
        <p:sp>
          <p:nvSpPr>
            <p:cNvPr id="347" name="Rectangle 346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Rectangle 347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Rectangle 348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0" name="Group 349"/>
          <p:cNvGrpSpPr/>
          <p:nvPr/>
        </p:nvGrpSpPr>
        <p:grpSpPr>
          <a:xfrm>
            <a:off x="1219200" y="4419600"/>
            <a:ext cx="1828800" cy="304800"/>
            <a:chOff x="1219200" y="1676400"/>
            <a:chExt cx="1828800" cy="304800"/>
          </a:xfrm>
        </p:grpSpPr>
        <p:sp>
          <p:nvSpPr>
            <p:cNvPr id="351" name="Rectangle 350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Rectangle 351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Rectangle 352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4" name="Group 353"/>
          <p:cNvGrpSpPr/>
          <p:nvPr/>
        </p:nvGrpSpPr>
        <p:grpSpPr>
          <a:xfrm>
            <a:off x="1219200" y="4724400"/>
            <a:ext cx="1828800" cy="304800"/>
            <a:chOff x="1219200" y="1676400"/>
            <a:chExt cx="1828800" cy="304800"/>
          </a:xfrm>
        </p:grpSpPr>
        <p:sp>
          <p:nvSpPr>
            <p:cNvPr id="355" name="Rectangle 354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Rectangle 355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Rectangle 356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8" name="Group 357"/>
          <p:cNvGrpSpPr/>
          <p:nvPr/>
        </p:nvGrpSpPr>
        <p:grpSpPr>
          <a:xfrm>
            <a:off x="1219200" y="5029200"/>
            <a:ext cx="1828800" cy="304800"/>
            <a:chOff x="1219200" y="1676400"/>
            <a:chExt cx="1828800" cy="304800"/>
          </a:xfrm>
        </p:grpSpPr>
        <p:sp>
          <p:nvSpPr>
            <p:cNvPr id="359" name="Rectangle 358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" name="Rectangle 359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Rectangle 360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2" name="Group 361"/>
          <p:cNvGrpSpPr/>
          <p:nvPr/>
        </p:nvGrpSpPr>
        <p:grpSpPr>
          <a:xfrm>
            <a:off x="1219200" y="5334000"/>
            <a:ext cx="1828800" cy="304800"/>
            <a:chOff x="1219200" y="1676400"/>
            <a:chExt cx="1828800" cy="304800"/>
          </a:xfrm>
        </p:grpSpPr>
        <p:sp>
          <p:nvSpPr>
            <p:cNvPr id="363" name="Rectangle 362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Rectangle 363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Rectangle 364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6" name="Group 365"/>
          <p:cNvGrpSpPr/>
          <p:nvPr/>
        </p:nvGrpSpPr>
        <p:grpSpPr>
          <a:xfrm>
            <a:off x="1219200" y="5638800"/>
            <a:ext cx="1828800" cy="304800"/>
            <a:chOff x="1219200" y="1676400"/>
            <a:chExt cx="1828800" cy="304800"/>
          </a:xfrm>
        </p:grpSpPr>
        <p:sp>
          <p:nvSpPr>
            <p:cNvPr id="367" name="Rectangle 366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Rectangle 367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Rectangle 368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0" name="Group 369"/>
          <p:cNvGrpSpPr/>
          <p:nvPr/>
        </p:nvGrpSpPr>
        <p:grpSpPr>
          <a:xfrm>
            <a:off x="1219200" y="5943600"/>
            <a:ext cx="1828800" cy="304800"/>
            <a:chOff x="1219200" y="1676400"/>
            <a:chExt cx="1828800" cy="304800"/>
          </a:xfrm>
        </p:grpSpPr>
        <p:sp>
          <p:nvSpPr>
            <p:cNvPr id="371" name="Rectangle 370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2" name="Rectangle 371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Rectangle 372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4" name="Group 373"/>
          <p:cNvGrpSpPr/>
          <p:nvPr/>
        </p:nvGrpSpPr>
        <p:grpSpPr>
          <a:xfrm>
            <a:off x="1219200" y="6248400"/>
            <a:ext cx="1828800" cy="304800"/>
            <a:chOff x="1219200" y="1676400"/>
            <a:chExt cx="1828800" cy="304800"/>
          </a:xfrm>
        </p:grpSpPr>
        <p:sp>
          <p:nvSpPr>
            <p:cNvPr id="375" name="Rectangle 374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" name="Rectangle 375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" name="Rectangle 376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749808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Extended Linear Sorter System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grpSp>
        <p:nvGrpSpPr>
          <p:cNvPr id="3" name="Group 13"/>
          <p:cNvGrpSpPr/>
          <p:nvPr/>
        </p:nvGrpSpPr>
        <p:grpSpPr>
          <a:xfrm>
            <a:off x="3581400" y="1676400"/>
            <a:ext cx="5029200" cy="304800"/>
            <a:chOff x="3581400" y="1447800"/>
            <a:chExt cx="5029200" cy="304800"/>
          </a:xfrm>
        </p:grpSpPr>
        <p:sp>
          <p:nvSpPr>
            <p:cNvPr id="5" name="Rectangle 4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14"/>
          <p:cNvGrpSpPr/>
          <p:nvPr/>
        </p:nvGrpSpPr>
        <p:grpSpPr>
          <a:xfrm>
            <a:off x="3581400" y="1981200"/>
            <a:ext cx="5029200" cy="304800"/>
            <a:chOff x="3581400" y="1447800"/>
            <a:chExt cx="5029200" cy="304800"/>
          </a:xfrm>
        </p:grpSpPr>
        <p:sp>
          <p:nvSpPr>
            <p:cNvPr id="16" name="Rectangle 15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21"/>
          <p:cNvGrpSpPr/>
          <p:nvPr/>
        </p:nvGrpSpPr>
        <p:grpSpPr>
          <a:xfrm>
            <a:off x="3581400" y="2286000"/>
            <a:ext cx="5029200" cy="304800"/>
            <a:chOff x="3581400" y="1447800"/>
            <a:chExt cx="5029200" cy="304800"/>
          </a:xfrm>
        </p:grpSpPr>
        <p:sp>
          <p:nvSpPr>
            <p:cNvPr id="23" name="Rectangle 22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28"/>
          <p:cNvGrpSpPr/>
          <p:nvPr/>
        </p:nvGrpSpPr>
        <p:grpSpPr>
          <a:xfrm>
            <a:off x="3581400" y="2590800"/>
            <a:ext cx="5029200" cy="304800"/>
            <a:chOff x="3581400" y="1447800"/>
            <a:chExt cx="5029200" cy="304800"/>
          </a:xfrm>
        </p:grpSpPr>
        <p:sp>
          <p:nvSpPr>
            <p:cNvPr id="30" name="Rectangle 29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35"/>
          <p:cNvGrpSpPr/>
          <p:nvPr/>
        </p:nvGrpSpPr>
        <p:grpSpPr>
          <a:xfrm>
            <a:off x="3581400" y="2895600"/>
            <a:ext cx="5029200" cy="304800"/>
            <a:chOff x="3581400" y="1447800"/>
            <a:chExt cx="5029200" cy="304800"/>
          </a:xfrm>
        </p:grpSpPr>
        <p:sp>
          <p:nvSpPr>
            <p:cNvPr id="37" name="Rectangle 36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42"/>
          <p:cNvGrpSpPr/>
          <p:nvPr/>
        </p:nvGrpSpPr>
        <p:grpSpPr>
          <a:xfrm>
            <a:off x="3581400" y="3200400"/>
            <a:ext cx="5029200" cy="304800"/>
            <a:chOff x="3581400" y="1447800"/>
            <a:chExt cx="5029200" cy="304800"/>
          </a:xfrm>
        </p:grpSpPr>
        <p:sp>
          <p:nvSpPr>
            <p:cNvPr id="44" name="Rectangle 43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49"/>
          <p:cNvGrpSpPr/>
          <p:nvPr/>
        </p:nvGrpSpPr>
        <p:grpSpPr>
          <a:xfrm>
            <a:off x="3581400" y="3505200"/>
            <a:ext cx="5029200" cy="304800"/>
            <a:chOff x="3581400" y="1447800"/>
            <a:chExt cx="5029200" cy="304800"/>
          </a:xfrm>
        </p:grpSpPr>
        <p:sp>
          <p:nvSpPr>
            <p:cNvPr id="51" name="Rectangle 50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56"/>
          <p:cNvGrpSpPr/>
          <p:nvPr/>
        </p:nvGrpSpPr>
        <p:grpSpPr>
          <a:xfrm>
            <a:off x="3581400" y="3810000"/>
            <a:ext cx="5029200" cy="304800"/>
            <a:chOff x="3581400" y="1447800"/>
            <a:chExt cx="5029200" cy="304800"/>
          </a:xfrm>
        </p:grpSpPr>
        <p:sp>
          <p:nvSpPr>
            <p:cNvPr id="58" name="Rectangle 57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63"/>
          <p:cNvGrpSpPr/>
          <p:nvPr/>
        </p:nvGrpSpPr>
        <p:grpSpPr>
          <a:xfrm>
            <a:off x="3581400" y="4114800"/>
            <a:ext cx="5029200" cy="304800"/>
            <a:chOff x="3581400" y="1447800"/>
            <a:chExt cx="5029200" cy="304800"/>
          </a:xfrm>
        </p:grpSpPr>
        <p:sp>
          <p:nvSpPr>
            <p:cNvPr id="65" name="Rectangle 64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70"/>
          <p:cNvGrpSpPr/>
          <p:nvPr/>
        </p:nvGrpSpPr>
        <p:grpSpPr>
          <a:xfrm>
            <a:off x="3581400" y="4419600"/>
            <a:ext cx="5029200" cy="304800"/>
            <a:chOff x="3581400" y="1447800"/>
            <a:chExt cx="5029200" cy="304800"/>
          </a:xfrm>
        </p:grpSpPr>
        <p:sp>
          <p:nvSpPr>
            <p:cNvPr id="72" name="Rectangle 71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77"/>
          <p:cNvGrpSpPr/>
          <p:nvPr/>
        </p:nvGrpSpPr>
        <p:grpSpPr>
          <a:xfrm>
            <a:off x="3581400" y="4724400"/>
            <a:ext cx="5029200" cy="304800"/>
            <a:chOff x="3581400" y="1447800"/>
            <a:chExt cx="5029200" cy="304800"/>
          </a:xfrm>
        </p:grpSpPr>
        <p:sp>
          <p:nvSpPr>
            <p:cNvPr id="79" name="Rectangle 78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oup 84"/>
          <p:cNvGrpSpPr/>
          <p:nvPr/>
        </p:nvGrpSpPr>
        <p:grpSpPr>
          <a:xfrm>
            <a:off x="3581400" y="5029200"/>
            <a:ext cx="5029200" cy="304800"/>
            <a:chOff x="3581400" y="1447800"/>
            <a:chExt cx="5029200" cy="304800"/>
          </a:xfrm>
        </p:grpSpPr>
        <p:sp>
          <p:nvSpPr>
            <p:cNvPr id="86" name="Rectangle 85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Group 91"/>
          <p:cNvGrpSpPr/>
          <p:nvPr/>
        </p:nvGrpSpPr>
        <p:grpSpPr>
          <a:xfrm>
            <a:off x="3581400" y="5334000"/>
            <a:ext cx="5029200" cy="304800"/>
            <a:chOff x="3581400" y="1447800"/>
            <a:chExt cx="5029200" cy="304800"/>
          </a:xfrm>
        </p:grpSpPr>
        <p:sp>
          <p:nvSpPr>
            <p:cNvPr id="93" name="Rectangle 92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Group 98"/>
          <p:cNvGrpSpPr/>
          <p:nvPr/>
        </p:nvGrpSpPr>
        <p:grpSpPr>
          <a:xfrm>
            <a:off x="3581400" y="5638800"/>
            <a:ext cx="5029200" cy="304800"/>
            <a:chOff x="3581400" y="1447800"/>
            <a:chExt cx="5029200" cy="304800"/>
          </a:xfrm>
        </p:grpSpPr>
        <p:sp>
          <p:nvSpPr>
            <p:cNvPr id="100" name="Rectangle 99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" name="Group 105"/>
          <p:cNvGrpSpPr/>
          <p:nvPr/>
        </p:nvGrpSpPr>
        <p:grpSpPr>
          <a:xfrm>
            <a:off x="3581400" y="5943600"/>
            <a:ext cx="5029200" cy="304800"/>
            <a:chOff x="3581400" y="1447800"/>
            <a:chExt cx="5029200" cy="304800"/>
          </a:xfrm>
        </p:grpSpPr>
        <p:sp>
          <p:nvSpPr>
            <p:cNvPr id="107" name="Rectangle 106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" name="Group 112"/>
          <p:cNvGrpSpPr/>
          <p:nvPr/>
        </p:nvGrpSpPr>
        <p:grpSpPr>
          <a:xfrm>
            <a:off x="3581400" y="6248400"/>
            <a:ext cx="5029200" cy="304800"/>
            <a:chOff x="3581400" y="1447800"/>
            <a:chExt cx="5029200" cy="304800"/>
          </a:xfrm>
        </p:grpSpPr>
        <p:sp>
          <p:nvSpPr>
            <p:cNvPr id="114" name="Rectangle 113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2" name="TextBox 121"/>
          <p:cNvSpPr txBox="1"/>
          <p:nvPr/>
        </p:nvSpPr>
        <p:spPr>
          <a:xfrm rot="19800000">
            <a:off x="1290499" y="1199235"/>
            <a:ext cx="1221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Clock Cycles</a:t>
            </a:r>
            <a:endParaRPr lang="en-US" sz="1400" dirty="0"/>
          </a:p>
        </p:txBody>
      </p:sp>
      <p:sp>
        <p:nvSpPr>
          <p:cNvPr id="124" name="TextBox 123"/>
          <p:cNvSpPr txBox="1"/>
          <p:nvPr/>
        </p:nvSpPr>
        <p:spPr>
          <a:xfrm rot="19800000">
            <a:off x="1974091" y="1131274"/>
            <a:ext cx="12547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Inserted Tags</a:t>
            </a:r>
            <a:endParaRPr lang="en-US" sz="1400" dirty="0"/>
          </a:p>
        </p:txBody>
      </p:sp>
      <p:sp>
        <p:nvSpPr>
          <p:cNvPr id="125" name="TextBox 124"/>
          <p:cNvSpPr txBox="1"/>
          <p:nvPr/>
        </p:nvSpPr>
        <p:spPr>
          <a:xfrm rot="19800000">
            <a:off x="2623627" y="1123036"/>
            <a:ext cx="12987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Sorted Output</a:t>
            </a:r>
            <a:endParaRPr lang="en-US" sz="1400" dirty="0"/>
          </a:p>
        </p:txBody>
      </p:sp>
      <p:grpSp>
        <p:nvGrpSpPr>
          <p:cNvPr id="99" name="Group 125"/>
          <p:cNvGrpSpPr/>
          <p:nvPr/>
        </p:nvGrpSpPr>
        <p:grpSpPr>
          <a:xfrm>
            <a:off x="3581400" y="1371600"/>
            <a:ext cx="5029200" cy="304800"/>
            <a:chOff x="3581400" y="1447800"/>
            <a:chExt cx="5029200" cy="304800"/>
          </a:xfrm>
        </p:grpSpPr>
        <p:sp>
          <p:nvSpPr>
            <p:cNvPr id="127" name="Rectangle 126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Node 1</a:t>
              </a:r>
              <a:endParaRPr lang="en-US" sz="1600" dirty="0"/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Node 2</a:t>
              </a:r>
              <a:endParaRPr lang="en-US" sz="1600" dirty="0"/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Node 3</a:t>
              </a:r>
              <a:endParaRPr lang="en-US" sz="1600" dirty="0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Node 4</a:t>
              </a:r>
              <a:endParaRPr lang="en-US" sz="1600" dirty="0"/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Node 5</a:t>
              </a:r>
              <a:endParaRPr lang="en-US" sz="1600" dirty="0"/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Node 6</a:t>
              </a:r>
              <a:endParaRPr lang="en-US" sz="1600" dirty="0"/>
            </a:p>
          </p:txBody>
        </p:sp>
      </p:grpSp>
      <p:grpSp>
        <p:nvGrpSpPr>
          <p:cNvPr id="191" name="Group 190"/>
          <p:cNvGrpSpPr/>
          <p:nvPr/>
        </p:nvGrpSpPr>
        <p:grpSpPr>
          <a:xfrm>
            <a:off x="1219200" y="1676400"/>
            <a:ext cx="1828800" cy="304800"/>
            <a:chOff x="1219200" y="1676400"/>
            <a:chExt cx="1828800" cy="304800"/>
          </a:xfrm>
        </p:grpSpPr>
        <p:sp>
          <p:nvSpPr>
            <p:cNvPr id="195" name="Rectangle 194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96" name="Rectangle 195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</p:grpSp>
      <p:grpSp>
        <p:nvGrpSpPr>
          <p:cNvPr id="198" name="Group 197"/>
          <p:cNvGrpSpPr/>
          <p:nvPr/>
        </p:nvGrpSpPr>
        <p:grpSpPr>
          <a:xfrm>
            <a:off x="1219200" y="1981200"/>
            <a:ext cx="1828800" cy="304800"/>
            <a:chOff x="1219200" y="1676400"/>
            <a:chExt cx="1828800" cy="304800"/>
          </a:xfrm>
        </p:grpSpPr>
        <p:sp>
          <p:nvSpPr>
            <p:cNvPr id="199" name="Rectangle 198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</p:grpSp>
      <p:grpSp>
        <p:nvGrpSpPr>
          <p:cNvPr id="202" name="Group 201"/>
          <p:cNvGrpSpPr/>
          <p:nvPr/>
        </p:nvGrpSpPr>
        <p:grpSpPr>
          <a:xfrm>
            <a:off x="1219200" y="2286000"/>
            <a:ext cx="1828800" cy="304800"/>
            <a:chOff x="1219200" y="1676400"/>
            <a:chExt cx="1828800" cy="304800"/>
          </a:xfrm>
        </p:grpSpPr>
        <p:sp>
          <p:nvSpPr>
            <p:cNvPr id="203" name="Rectangle 202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Rectangle 204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</p:grpSp>
      <p:grpSp>
        <p:nvGrpSpPr>
          <p:cNvPr id="206" name="Group 205"/>
          <p:cNvGrpSpPr/>
          <p:nvPr/>
        </p:nvGrpSpPr>
        <p:grpSpPr>
          <a:xfrm>
            <a:off x="1219200" y="2590800"/>
            <a:ext cx="1828800" cy="304800"/>
            <a:chOff x="1219200" y="1676400"/>
            <a:chExt cx="1828800" cy="304800"/>
          </a:xfrm>
        </p:grpSpPr>
        <p:sp>
          <p:nvSpPr>
            <p:cNvPr id="207" name="Rectangle 206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Rectangle 207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 208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0" name="Group 209"/>
          <p:cNvGrpSpPr/>
          <p:nvPr/>
        </p:nvGrpSpPr>
        <p:grpSpPr>
          <a:xfrm>
            <a:off x="1219200" y="2895600"/>
            <a:ext cx="1828800" cy="304800"/>
            <a:chOff x="1219200" y="1676400"/>
            <a:chExt cx="1828800" cy="304800"/>
          </a:xfrm>
        </p:grpSpPr>
        <p:sp>
          <p:nvSpPr>
            <p:cNvPr id="211" name="Rectangle 210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Rectangle 211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Rectangle 212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4" name="Group 213"/>
          <p:cNvGrpSpPr/>
          <p:nvPr/>
        </p:nvGrpSpPr>
        <p:grpSpPr>
          <a:xfrm>
            <a:off x="1219200" y="3200400"/>
            <a:ext cx="1828800" cy="304800"/>
            <a:chOff x="1219200" y="1676400"/>
            <a:chExt cx="1828800" cy="304800"/>
          </a:xfrm>
        </p:grpSpPr>
        <p:sp>
          <p:nvSpPr>
            <p:cNvPr id="215" name="Rectangle 214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Rectangle 215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Rectangle 216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8" name="Group 217"/>
          <p:cNvGrpSpPr/>
          <p:nvPr/>
        </p:nvGrpSpPr>
        <p:grpSpPr>
          <a:xfrm>
            <a:off x="1219200" y="3505200"/>
            <a:ext cx="1828800" cy="304800"/>
            <a:chOff x="1219200" y="1676400"/>
            <a:chExt cx="1828800" cy="304800"/>
          </a:xfrm>
        </p:grpSpPr>
        <p:sp>
          <p:nvSpPr>
            <p:cNvPr id="219" name="Rectangle 218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Rectangle 220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2" name="Group 221"/>
          <p:cNvGrpSpPr/>
          <p:nvPr/>
        </p:nvGrpSpPr>
        <p:grpSpPr>
          <a:xfrm>
            <a:off x="1219200" y="3810000"/>
            <a:ext cx="1828800" cy="304800"/>
            <a:chOff x="1219200" y="1676400"/>
            <a:chExt cx="1828800" cy="304800"/>
          </a:xfrm>
        </p:grpSpPr>
        <p:sp>
          <p:nvSpPr>
            <p:cNvPr id="223" name="Rectangle 222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Rectangle 223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Rectangle 224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6" name="Group 225"/>
          <p:cNvGrpSpPr/>
          <p:nvPr/>
        </p:nvGrpSpPr>
        <p:grpSpPr>
          <a:xfrm>
            <a:off x="1219200" y="4114800"/>
            <a:ext cx="1828800" cy="304800"/>
            <a:chOff x="1219200" y="1676400"/>
            <a:chExt cx="1828800" cy="304800"/>
          </a:xfrm>
        </p:grpSpPr>
        <p:sp>
          <p:nvSpPr>
            <p:cNvPr id="227" name="Rectangle 226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Rectangle 227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0" name="Group 229"/>
          <p:cNvGrpSpPr/>
          <p:nvPr/>
        </p:nvGrpSpPr>
        <p:grpSpPr>
          <a:xfrm>
            <a:off x="1219200" y="4419600"/>
            <a:ext cx="1828800" cy="304800"/>
            <a:chOff x="1219200" y="1676400"/>
            <a:chExt cx="1828800" cy="304800"/>
          </a:xfrm>
        </p:grpSpPr>
        <p:sp>
          <p:nvSpPr>
            <p:cNvPr id="231" name="Rectangle 230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Rectangle 231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Rectangle 232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4" name="Group 233"/>
          <p:cNvGrpSpPr/>
          <p:nvPr/>
        </p:nvGrpSpPr>
        <p:grpSpPr>
          <a:xfrm>
            <a:off x="1219200" y="4724400"/>
            <a:ext cx="1828800" cy="304800"/>
            <a:chOff x="1219200" y="1676400"/>
            <a:chExt cx="1828800" cy="304800"/>
          </a:xfrm>
        </p:grpSpPr>
        <p:sp>
          <p:nvSpPr>
            <p:cNvPr id="235" name="Rectangle 234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Rectangle 235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Rectangle 236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8" name="Group 237"/>
          <p:cNvGrpSpPr/>
          <p:nvPr/>
        </p:nvGrpSpPr>
        <p:grpSpPr>
          <a:xfrm>
            <a:off x="1219200" y="5029200"/>
            <a:ext cx="1828800" cy="304800"/>
            <a:chOff x="1219200" y="1676400"/>
            <a:chExt cx="1828800" cy="304800"/>
          </a:xfrm>
        </p:grpSpPr>
        <p:sp>
          <p:nvSpPr>
            <p:cNvPr id="239" name="Rectangle 238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Rectangle 239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2" name="Group 241"/>
          <p:cNvGrpSpPr/>
          <p:nvPr/>
        </p:nvGrpSpPr>
        <p:grpSpPr>
          <a:xfrm>
            <a:off x="1219200" y="5334000"/>
            <a:ext cx="1828800" cy="304800"/>
            <a:chOff x="1219200" y="1676400"/>
            <a:chExt cx="1828800" cy="304800"/>
          </a:xfrm>
        </p:grpSpPr>
        <p:sp>
          <p:nvSpPr>
            <p:cNvPr id="243" name="Rectangle 242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Rectangle 243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Rectangle 244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6" name="Group 245"/>
          <p:cNvGrpSpPr/>
          <p:nvPr/>
        </p:nvGrpSpPr>
        <p:grpSpPr>
          <a:xfrm>
            <a:off x="1219200" y="5638800"/>
            <a:ext cx="1828800" cy="304800"/>
            <a:chOff x="1219200" y="1676400"/>
            <a:chExt cx="1828800" cy="304800"/>
          </a:xfrm>
        </p:grpSpPr>
        <p:sp>
          <p:nvSpPr>
            <p:cNvPr id="247" name="Rectangle 246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Rectangle 247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Rectangle 248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0" name="Group 249"/>
          <p:cNvGrpSpPr/>
          <p:nvPr/>
        </p:nvGrpSpPr>
        <p:grpSpPr>
          <a:xfrm>
            <a:off x="1219200" y="5943600"/>
            <a:ext cx="1828800" cy="304800"/>
            <a:chOff x="1219200" y="1676400"/>
            <a:chExt cx="1828800" cy="304800"/>
          </a:xfrm>
        </p:grpSpPr>
        <p:sp>
          <p:nvSpPr>
            <p:cNvPr id="251" name="Rectangle 250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Rectangle 251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Rectangle 252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4" name="Group 253"/>
          <p:cNvGrpSpPr/>
          <p:nvPr/>
        </p:nvGrpSpPr>
        <p:grpSpPr>
          <a:xfrm>
            <a:off x="1219200" y="6248400"/>
            <a:ext cx="1828800" cy="304800"/>
            <a:chOff x="1219200" y="1676400"/>
            <a:chExt cx="1828800" cy="304800"/>
          </a:xfrm>
        </p:grpSpPr>
        <p:sp>
          <p:nvSpPr>
            <p:cNvPr id="255" name="Rectangle 254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Rectangle 255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Rectangle 256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749808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Extended Linear Sorter System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grpSp>
        <p:nvGrpSpPr>
          <p:cNvPr id="3" name="Group 13"/>
          <p:cNvGrpSpPr/>
          <p:nvPr/>
        </p:nvGrpSpPr>
        <p:grpSpPr>
          <a:xfrm>
            <a:off x="3581400" y="1676400"/>
            <a:ext cx="5029200" cy="304800"/>
            <a:chOff x="3581400" y="1447800"/>
            <a:chExt cx="5029200" cy="304800"/>
          </a:xfrm>
        </p:grpSpPr>
        <p:sp>
          <p:nvSpPr>
            <p:cNvPr id="5" name="Rectangle 4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14"/>
          <p:cNvGrpSpPr/>
          <p:nvPr/>
        </p:nvGrpSpPr>
        <p:grpSpPr>
          <a:xfrm>
            <a:off x="3581400" y="1981200"/>
            <a:ext cx="5029200" cy="304800"/>
            <a:chOff x="3581400" y="1447800"/>
            <a:chExt cx="5029200" cy="304800"/>
          </a:xfrm>
        </p:grpSpPr>
        <p:sp>
          <p:nvSpPr>
            <p:cNvPr id="16" name="Rectangle 15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21"/>
          <p:cNvGrpSpPr/>
          <p:nvPr/>
        </p:nvGrpSpPr>
        <p:grpSpPr>
          <a:xfrm>
            <a:off x="3581400" y="2286000"/>
            <a:ext cx="5029200" cy="304800"/>
            <a:chOff x="3581400" y="1447800"/>
            <a:chExt cx="5029200" cy="304800"/>
          </a:xfrm>
        </p:grpSpPr>
        <p:sp>
          <p:nvSpPr>
            <p:cNvPr id="23" name="Rectangle 22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28"/>
          <p:cNvGrpSpPr/>
          <p:nvPr/>
        </p:nvGrpSpPr>
        <p:grpSpPr>
          <a:xfrm>
            <a:off x="3581400" y="2590800"/>
            <a:ext cx="5029200" cy="304800"/>
            <a:chOff x="3581400" y="1447800"/>
            <a:chExt cx="5029200" cy="304800"/>
          </a:xfrm>
        </p:grpSpPr>
        <p:sp>
          <p:nvSpPr>
            <p:cNvPr id="30" name="Rectangle 29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35"/>
          <p:cNvGrpSpPr/>
          <p:nvPr/>
        </p:nvGrpSpPr>
        <p:grpSpPr>
          <a:xfrm>
            <a:off x="3581400" y="2895600"/>
            <a:ext cx="5029200" cy="304800"/>
            <a:chOff x="3581400" y="1447800"/>
            <a:chExt cx="5029200" cy="304800"/>
          </a:xfrm>
        </p:grpSpPr>
        <p:sp>
          <p:nvSpPr>
            <p:cNvPr id="37" name="Rectangle 36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42"/>
          <p:cNvGrpSpPr/>
          <p:nvPr/>
        </p:nvGrpSpPr>
        <p:grpSpPr>
          <a:xfrm>
            <a:off x="3581400" y="3200400"/>
            <a:ext cx="5029200" cy="304800"/>
            <a:chOff x="3581400" y="1447800"/>
            <a:chExt cx="5029200" cy="304800"/>
          </a:xfrm>
        </p:grpSpPr>
        <p:sp>
          <p:nvSpPr>
            <p:cNvPr id="44" name="Rectangle 43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49"/>
          <p:cNvGrpSpPr/>
          <p:nvPr/>
        </p:nvGrpSpPr>
        <p:grpSpPr>
          <a:xfrm>
            <a:off x="3581400" y="3505200"/>
            <a:ext cx="5029200" cy="304800"/>
            <a:chOff x="3581400" y="1447800"/>
            <a:chExt cx="5029200" cy="304800"/>
          </a:xfrm>
        </p:grpSpPr>
        <p:sp>
          <p:nvSpPr>
            <p:cNvPr id="51" name="Rectangle 50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56"/>
          <p:cNvGrpSpPr/>
          <p:nvPr/>
        </p:nvGrpSpPr>
        <p:grpSpPr>
          <a:xfrm>
            <a:off x="3581400" y="3810000"/>
            <a:ext cx="5029200" cy="304800"/>
            <a:chOff x="3581400" y="1447800"/>
            <a:chExt cx="5029200" cy="304800"/>
          </a:xfrm>
        </p:grpSpPr>
        <p:sp>
          <p:nvSpPr>
            <p:cNvPr id="58" name="Rectangle 57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63"/>
          <p:cNvGrpSpPr/>
          <p:nvPr/>
        </p:nvGrpSpPr>
        <p:grpSpPr>
          <a:xfrm>
            <a:off x="3581400" y="4114800"/>
            <a:ext cx="5029200" cy="304800"/>
            <a:chOff x="3581400" y="1447800"/>
            <a:chExt cx="5029200" cy="304800"/>
          </a:xfrm>
        </p:grpSpPr>
        <p:sp>
          <p:nvSpPr>
            <p:cNvPr id="65" name="Rectangle 64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70"/>
          <p:cNvGrpSpPr/>
          <p:nvPr/>
        </p:nvGrpSpPr>
        <p:grpSpPr>
          <a:xfrm>
            <a:off x="3581400" y="4419600"/>
            <a:ext cx="5029200" cy="304800"/>
            <a:chOff x="3581400" y="1447800"/>
            <a:chExt cx="5029200" cy="304800"/>
          </a:xfrm>
        </p:grpSpPr>
        <p:sp>
          <p:nvSpPr>
            <p:cNvPr id="72" name="Rectangle 71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77"/>
          <p:cNvGrpSpPr/>
          <p:nvPr/>
        </p:nvGrpSpPr>
        <p:grpSpPr>
          <a:xfrm>
            <a:off x="3581400" y="4724400"/>
            <a:ext cx="5029200" cy="304800"/>
            <a:chOff x="3581400" y="1447800"/>
            <a:chExt cx="5029200" cy="304800"/>
          </a:xfrm>
        </p:grpSpPr>
        <p:sp>
          <p:nvSpPr>
            <p:cNvPr id="79" name="Rectangle 78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oup 84"/>
          <p:cNvGrpSpPr/>
          <p:nvPr/>
        </p:nvGrpSpPr>
        <p:grpSpPr>
          <a:xfrm>
            <a:off x="3581400" y="5029200"/>
            <a:ext cx="5029200" cy="304800"/>
            <a:chOff x="3581400" y="1447800"/>
            <a:chExt cx="5029200" cy="304800"/>
          </a:xfrm>
        </p:grpSpPr>
        <p:sp>
          <p:nvSpPr>
            <p:cNvPr id="86" name="Rectangle 85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Group 91"/>
          <p:cNvGrpSpPr/>
          <p:nvPr/>
        </p:nvGrpSpPr>
        <p:grpSpPr>
          <a:xfrm>
            <a:off x="3581400" y="5334000"/>
            <a:ext cx="5029200" cy="304800"/>
            <a:chOff x="3581400" y="1447800"/>
            <a:chExt cx="5029200" cy="304800"/>
          </a:xfrm>
        </p:grpSpPr>
        <p:sp>
          <p:nvSpPr>
            <p:cNvPr id="93" name="Rectangle 92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Group 98"/>
          <p:cNvGrpSpPr/>
          <p:nvPr/>
        </p:nvGrpSpPr>
        <p:grpSpPr>
          <a:xfrm>
            <a:off x="3581400" y="5638800"/>
            <a:ext cx="5029200" cy="304800"/>
            <a:chOff x="3581400" y="1447800"/>
            <a:chExt cx="5029200" cy="304800"/>
          </a:xfrm>
        </p:grpSpPr>
        <p:sp>
          <p:nvSpPr>
            <p:cNvPr id="100" name="Rectangle 99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" name="Group 105"/>
          <p:cNvGrpSpPr/>
          <p:nvPr/>
        </p:nvGrpSpPr>
        <p:grpSpPr>
          <a:xfrm>
            <a:off x="3581400" y="5943600"/>
            <a:ext cx="5029200" cy="304800"/>
            <a:chOff x="3581400" y="1447800"/>
            <a:chExt cx="5029200" cy="304800"/>
          </a:xfrm>
        </p:grpSpPr>
        <p:sp>
          <p:nvSpPr>
            <p:cNvPr id="107" name="Rectangle 106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" name="Group 112"/>
          <p:cNvGrpSpPr/>
          <p:nvPr/>
        </p:nvGrpSpPr>
        <p:grpSpPr>
          <a:xfrm>
            <a:off x="3581400" y="6248400"/>
            <a:ext cx="5029200" cy="304800"/>
            <a:chOff x="3581400" y="1447800"/>
            <a:chExt cx="5029200" cy="304800"/>
          </a:xfrm>
        </p:grpSpPr>
        <p:sp>
          <p:nvSpPr>
            <p:cNvPr id="114" name="Rectangle 113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2" name="TextBox 121"/>
          <p:cNvSpPr txBox="1"/>
          <p:nvPr/>
        </p:nvSpPr>
        <p:spPr>
          <a:xfrm rot="19800000">
            <a:off x="1290499" y="1199235"/>
            <a:ext cx="1221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Clock Cycles</a:t>
            </a:r>
            <a:endParaRPr lang="en-US" sz="1400" dirty="0"/>
          </a:p>
        </p:txBody>
      </p:sp>
      <p:sp>
        <p:nvSpPr>
          <p:cNvPr id="124" name="TextBox 123"/>
          <p:cNvSpPr txBox="1"/>
          <p:nvPr/>
        </p:nvSpPr>
        <p:spPr>
          <a:xfrm rot="19800000">
            <a:off x="1974091" y="1131274"/>
            <a:ext cx="12547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Inserted Tags</a:t>
            </a:r>
            <a:endParaRPr lang="en-US" sz="1400" dirty="0"/>
          </a:p>
        </p:txBody>
      </p:sp>
      <p:sp>
        <p:nvSpPr>
          <p:cNvPr id="125" name="TextBox 124"/>
          <p:cNvSpPr txBox="1"/>
          <p:nvPr/>
        </p:nvSpPr>
        <p:spPr>
          <a:xfrm rot="19800000">
            <a:off x="2623627" y="1123036"/>
            <a:ext cx="12987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Sorted Output</a:t>
            </a:r>
            <a:endParaRPr lang="en-US" sz="1400" dirty="0"/>
          </a:p>
        </p:txBody>
      </p:sp>
      <p:grpSp>
        <p:nvGrpSpPr>
          <p:cNvPr id="99" name="Group 125"/>
          <p:cNvGrpSpPr/>
          <p:nvPr/>
        </p:nvGrpSpPr>
        <p:grpSpPr>
          <a:xfrm>
            <a:off x="3581400" y="1371600"/>
            <a:ext cx="5029200" cy="304800"/>
            <a:chOff x="3581400" y="1447800"/>
            <a:chExt cx="5029200" cy="304800"/>
          </a:xfrm>
        </p:grpSpPr>
        <p:sp>
          <p:nvSpPr>
            <p:cNvPr id="127" name="Rectangle 126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Node 1</a:t>
              </a:r>
              <a:endParaRPr lang="en-US" sz="1600" dirty="0"/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Node 2</a:t>
              </a:r>
              <a:endParaRPr lang="en-US" sz="1600" dirty="0"/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Node 3</a:t>
              </a:r>
              <a:endParaRPr lang="en-US" sz="1600" dirty="0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Node 4</a:t>
              </a:r>
              <a:endParaRPr lang="en-US" sz="1600" dirty="0"/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Node 5</a:t>
              </a:r>
              <a:endParaRPr lang="en-US" sz="1600" dirty="0"/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Node 6</a:t>
              </a:r>
              <a:endParaRPr lang="en-US" sz="1600" dirty="0"/>
            </a:p>
          </p:txBody>
        </p:sp>
      </p:grpSp>
      <p:grpSp>
        <p:nvGrpSpPr>
          <p:cNvPr id="191" name="Group 190"/>
          <p:cNvGrpSpPr/>
          <p:nvPr/>
        </p:nvGrpSpPr>
        <p:grpSpPr>
          <a:xfrm>
            <a:off x="1219200" y="1676400"/>
            <a:ext cx="1828800" cy="304800"/>
            <a:chOff x="1219200" y="1676400"/>
            <a:chExt cx="1828800" cy="304800"/>
          </a:xfrm>
        </p:grpSpPr>
        <p:sp>
          <p:nvSpPr>
            <p:cNvPr id="195" name="Rectangle 194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96" name="Rectangle 195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</p:grpSp>
      <p:grpSp>
        <p:nvGrpSpPr>
          <p:cNvPr id="198" name="Group 197"/>
          <p:cNvGrpSpPr/>
          <p:nvPr/>
        </p:nvGrpSpPr>
        <p:grpSpPr>
          <a:xfrm>
            <a:off x="1219200" y="1981200"/>
            <a:ext cx="1828800" cy="304800"/>
            <a:chOff x="1219200" y="1676400"/>
            <a:chExt cx="1828800" cy="304800"/>
          </a:xfrm>
        </p:grpSpPr>
        <p:sp>
          <p:nvSpPr>
            <p:cNvPr id="199" name="Rectangle 198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</p:grpSp>
      <p:grpSp>
        <p:nvGrpSpPr>
          <p:cNvPr id="202" name="Group 201"/>
          <p:cNvGrpSpPr/>
          <p:nvPr/>
        </p:nvGrpSpPr>
        <p:grpSpPr>
          <a:xfrm>
            <a:off x="1219200" y="2286000"/>
            <a:ext cx="1828800" cy="304800"/>
            <a:chOff x="1219200" y="1676400"/>
            <a:chExt cx="1828800" cy="304800"/>
          </a:xfrm>
        </p:grpSpPr>
        <p:sp>
          <p:nvSpPr>
            <p:cNvPr id="203" name="Rectangle 202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Rectangle 204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</p:grpSp>
      <p:grpSp>
        <p:nvGrpSpPr>
          <p:cNvPr id="206" name="Group 205"/>
          <p:cNvGrpSpPr/>
          <p:nvPr/>
        </p:nvGrpSpPr>
        <p:grpSpPr>
          <a:xfrm>
            <a:off x="1219200" y="2590800"/>
            <a:ext cx="1828800" cy="304800"/>
            <a:chOff x="1219200" y="1676400"/>
            <a:chExt cx="1828800" cy="304800"/>
          </a:xfrm>
        </p:grpSpPr>
        <p:sp>
          <p:nvSpPr>
            <p:cNvPr id="207" name="Rectangle 206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208" name="Rectangle 207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 208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</p:grpSp>
      <p:grpSp>
        <p:nvGrpSpPr>
          <p:cNvPr id="210" name="Group 209"/>
          <p:cNvGrpSpPr/>
          <p:nvPr/>
        </p:nvGrpSpPr>
        <p:grpSpPr>
          <a:xfrm>
            <a:off x="1219200" y="2895600"/>
            <a:ext cx="1828800" cy="304800"/>
            <a:chOff x="1219200" y="1676400"/>
            <a:chExt cx="1828800" cy="304800"/>
          </a:xfrm>
        </p:grpSpPr>
        <p:sp>
          <p:nvSpPr>
            <p:cNvPr id="211" name="Rectangle 210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Rectangle 211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Rectangle 212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4" name="Group 213"/>
          <p:cNvGrpSpPr/>
          <p:nvPr/>
        </p:nvGrpSpPr>
        <p:grpSpPr>
          <a:xfrm>
            <a:off x="1219200" y="3200400"/>
            <a:ext cx="1828800" cy="304800"/>
            <a:chOff x="1219200" y="1676400"/>
            <a:chExt cx="1828800" cy="304800"/>
          </a:xfrm>
        </p:grpSpPr>
        <p:sp>
          <p:nvSpPr>
            <p:cNvPr id="215" name="Rectangle 214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Rectangle 215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Rectangle 216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8" name="Group 217"/>
          <p:cNvGrpSpPr/>
          <p:nvPr/>
        </p:nvGrpSpPr>
        <p:grpSpPr>
          <a:xfrm>
            <a:off x="1219200" y="3505200"/>
            <a:ext cx="1828800" cy="304800"/>
            <a:chOff x="1219200" y="1676400"/>
            <a:chExt cx="1828800" cy="304800"/>
          </a:xfrm>
        </p:grpSpPr>
        <p:sp>
          <p:nvSpPr>
            <p:cNvPr id="219" name="Rectangle 218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Rectangle 220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2" name="Group 221"/>
          <p:cNvGrpSpPr/>
          <p:nvPr/>
        </p:nvGrpSpPr>
        <p:grpSpPr>
          <a:xfrm>
            <a:off x="1219200" y="3810000"/>
            <a:ext cx="1828800" cy="304800"/>
            <a:chOff x="1219200" y="1676400"/>
            <a:chExt cx="1828800" cy="304800"/>
          </a:xfrm>
        </p:grpSpPr>
        <p:sp>
          <p:nvSpPr>
            <p:cNvPr id="223" name="Rectangle 222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Rectangle 223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Rectangle 224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6" name="Group 225"/>
          <p:cNvGrpSpPr/>
          <p:nvPr/>
        </p:nvGrpSpPr>
        <p:grpSpPr>
          <a:xfrm>
            <a:off x="1219200" y="4114800"/>
            <a:ext cx="1828800" cy="304800"/>
            <a:chOff x="1219200" y="1676400"/>
            <a:chExt cx="1828800" cy="304800"/>
          </a:xfrm>
        </p:grpSpPr>
        <p:sp>
          <p:nvSpPr>
            <p:cNvPr id="227" name="Rectangle 226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Rectangle 227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0" name="Group 229"/>
          <p:cNvGrpSpPr/>
          <p:nvPr/>
        </p:nvGrpSpPr>
        <p:grpSpPr>
          <a:xfrm>
            <a:off x="1219200" y="4419600"/>
            <a:ext cx="1828800" cy="304800"/>
            <a:chOff x="1219200" y="1676400"/>
            <a:chExt cx="1828800" cy="304800"/>
          </a:xfrm>
        </p:grpSpPr>
        <p:sp>
          <p:nvSpPr>
            <p:cNvPr id="231" name="Rectangle 230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Rectangle 231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Rectangle 232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4" name="Group 233"/>
          <p:cNvGrpSpPr/>
          <p:nvPr/>
        </p:nvGrpSpPr>
        <p:grpSpPr>
          <a:xfrm>
            <a:off x="1219200" y="4724400"/>
            <a:ext cx="1828800" cy="304800"/>
            <a:chOff x="1219200" y="1676400"/>
            <a:chExt cx="1828800" cy="304800"/>
          </a:xfrm>
        </p:grpSpPr>
        <p:sp>
          <p:nvSpPr>
            <p:cNvPr id="235" name="Rectangle 234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Rectangle 235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Rectangle 236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8" name="Group 237"/>
          <p:cNvGrpSpPr/>
          <p:nvPr/>
        </p:nvGrpSpPr>
        <p:grpSpPr>
          <a:xfrm>
            <a:off x="1219200" y="5029200"/>
            <a:ext cx="1828800" cy="304800"/>
            <a:chOff x="1219200" y="1676400"/>
            <a:chExt cx="1828800" cy="304800"/>
          </a:xfrm>
        </p:grpSpPr>
        <p:sp>
          <p:nvSpPr>
            <p:cNvPr id="239" name="Rectangle 238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Rectangle 239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2" name="Group 241"/>
          <p:cNvGrpSpPr/>
          <p:nvPr/>
        </p:nvGrpSpPr>
        <p:grpSpPr>
          <a:xfrm>
            <a:off x="1219200" y="5334000"/>
            <a:ext cx="1828800" cy="304800"/>
            <a:chOff x="1219200" y="1676400"/>
            <a:chExt cx="1828800" cy="304800"/>
          </a:xfrm>
        </p:grpSpPr>
        <p:sp>
          <p:nvSpPr>
            <p:cNvPr id="243" name="Rectangle 242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Rectangle 243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Rectangle 244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6" name="Group 245"/>
          <p:cNvGrpSpPr/>
          <p:nvPr/>
        </p:nvGrpSpPr>
        <p:grpSpPr>
          <a:xfrm>
            <a:off x="1219200" y="5638800"/>
            <a:ext cx="1828800" cy="304800"/>
            <a:chOff x="1219200" y="1676400"/>
            <a:chExt cx="1828800" cy="304800"/>
          </a:xfrm>
        </p:grpSpPr>
        <p:sp>
          <p:nvSpPr>
            <p:cNvPr id="247" name="Rectangle 246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Rectangle 247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Rectangle 248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0" name="Group 249"/>
          <p:cNvGrpSpPr/>
          <p:nvPr/>
        </p:nvGrpSpPr>
        <p:grpSpPr>
          <a:xfrm>
            <a:off x="1219200" y="5943600"/>
            <a:ext cx="1828800" cy="304800"/>
            <a:chOff x="1219200" y="1676400"/>
            <a:chExt cx="1828800" cy="304800"/>
          </a:xfrm>
        </p:grpSpPr>
        <p:sp>
          <p:nvSpPr>
            <p:cNvPr id="251" name="Rectangle 250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Rectangle 251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Rectangle 252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4" name="Group 253"/>
          <p:cNvGrpSpPr/>
          <p:nvPr/>
        </p:nvGrpSpPr>
        <p:grpSpPr>
          <a:xfrm>
            <a:off x="1219200" y="6248400"/>
            <a:ext cx="1828800" cy="304800"/>
            <a:chOff x="1219200" y="1676400"/>
            <a:chExt cx="1828800" cy="304800"/>
          </a:xfrm>
        </p:grpSpPr>
        <p:sp>
          <p:nvSpPr>
            <p:cNvPr id="255" name="Rectangle 254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Rectangle 255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Rectangle 256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749808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Extended Linear Sorter System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grpSp>
        <p:nvGrpSpPr>
          <p:cNvPr id="3" name="Group 13"/>
          <p:cNvGrpSpPr/>
          <p:nvPr/>
        </p:nvGrpSpPr>
        <p:grpSpPr>
          <a:xfrm>
            <a:off x="3581400" y="1676400"/>
            <a:ext cx="5029200" cy="304800"/>
            <a:chOff x="3581400" y="1447800"/>
            <a:chExt cx="5029200" cy="304800"/>
          </a:xfrm>
        </p:grpSpPr>
        <p:sp>
          <p:nvSpPr>
            <p:cNvPr id="5" name="Rectangle 4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14"/>
          <p:cNvGrpSpPr/>
          <p:nvPr/>
        </p:nvGrpSpPr>
        <p:grpSpPr>
          <a:xfrm>
            <a:off x="3581400" y="1981200"/>
            <a:ext cx="5029200" cy="304800"/>
            <a:chOff x="3581400" y="1447800"/>
            <a:chExt cx="5029200" cy="304800"/>
          </a:xfrm>
        </p:grpSpPr>
        <p:sp>
          <p:nvSpPr>
            <p:cNvPr id="16" name="Rectangle 15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21"/>
          <p:cNvGrpSpPr/>
          <p:nvPr/>
        </p:nvGrpSpPr>
        <p:grpSpPr>
          <a:xfrm>
            <a:off x="3581400" y="2286000"/>
            <a:ext cx="5029200" cy="304800"/>
            <a:chOff x="3581400" y="1447800"/>
            <a:chExt cx="5029200" cy="304800"/>
          </a:xfrm>
        </p:grpSpPr>
        <p:sp>
          <p:nvSpPr>
            <p:cNvPr id="23" name="Rectangle 22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28"/>
          <p:cNvGrpSpPr/>
          <p:nvPr/>
        </p:nvGrpSpPr>
        <p:grpSpPr>
          <a:xfrm>
            <a:off x="3581400" y="2590800"/>
            <a:ext cx="5029200" cy="304800"/>
            <a:chOff x="3581400" y="1447800"/>
            <a:chExt cx="5029200" cy="304800"/>
          </a:xfrm>
        </p:grpSpPr>
        <p:sp>
          <p:nvSpPr>
            <p:cNvPr id="30" name="Rectangle 29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35"/>
          <p:cNvGrpSpPr/>
          <p:nvPr/>
        </p:nvGrpSpPr>
        <p:grpSpPr>
          <a:xfrm>
            <a:off x="3581400" y="2895600"/>
            <a:ext cx="5029200" cy="304800"/>
            <a:chOff x="3581400" y="1447800"/>
            <a:chExt cx="5029200" cy="304800"/>
          </a:xfrm>
        </p:grpSpPr>
        <p:sp>
          <p:nvSpPr>
            <p:cNvPr id="37" name="Rectangle 36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42"/>
          <p:cNvGrpSpPr/>
          <p:nvPr/>
        </p:nvGrpSpPr>
        <p:grpSpPr>
          <a:xfrm>
            <a:off x="3581400" y="3200400"/>
            <a:ext cx="5029200" cy="304800"/>
            <a:chOff x="3581400" y="1447800"/>
            <a:chExt cx="5029200" cy="304800"/>
          </a:xfrm>
        </p:grpSpPr>
        <p:sp>
          <p:nvSpPr>
            <p:cNvPr id="44" name="Rectangle 43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49"/>
          <p:cNvGrpSpPr/>
          <p:nvPr/>
        </p:nvGrpSpPr>
        <p:grpSpPr>
          <a:xfrm>
            <a:off x="3581400" y="3505200"/>
            <a:ext cx="5029200" cy="304800"/>
            <a:chOff x="3581400" y="1447800"/>
            <a:chExt cx="5029200" cy="304800"/>
          </a:xfrm>
        </p:grpSpPr>
        <p:sp>
          <p:nvSpPr>
            <p:cNvPr id="51" name="Rectangle 50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56"/>
          <p:cNvGrpSpPr/>
          <p:nvPr/>
        </p:nvGrpSpPr>
        <p:grpSpPr>
          <a:xfrm>
            <a:off x="3581400" y="3810000"/>
            <a:ext cx="5029200" cy="304800"/>
            <a:chOff x="3581400" y="1447800"/>
            <a:chExt cx="5029200" cy="304800"/>
          </a:xfrm>
        </p:grpSpPr>
        <p:sp>
          <p:nvSpPr>
            <p:cNvPr id="58" name="Rectangle 57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63"/>
          <p:cNvGrpSpPr/>
          <p:nvPr/>
        </p:nvGrpSpPr>
        <p:grpSpPr>
          <a:xfrm>
            <a:off x="3581400" y="4114800"/>
            <a:ext cx="5029200" cy="304800"/>
            <a:chOff x="3581400" y="1447800"/>
            <a:chExt cx="5029200" cy="304800"/>
          </a:xfrm>
        </p:grpSpPr>
        <p:sp>
          <p:nvSpPr>
            <p:cNvPr id="65" name="Rectangle 64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6" name="Group 70"/>
          <p:cNvGrpSpPr/>
          <p:nvPr/>
        </p:nvGrpSpPr>
        <p:grpSpPr>
          <a:xfrm>
            <a:off x="3581400" y="4419600"/>
            <a:ext cx="5029200" cy="304800"/>
            <a:chOff x="3581400" y="1447800"/>
            <a:chExt cx="5029200" cy="304800"/>
          </a:xfrm>
        </p:grpSpPr>
        <p:sp>
          <p:nvSpPr>
            <p:cNvPr id="72" name="Rectangle 71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0" name="Group 77"/>
          <p:cNvGrpSpPr/>
          <p:nvPr/>
        </p:nvGrpSpPr>
        <p:grpSpPr>
          <a:xfrm>
            <a:off x="3581400" y="4724400"/>
            <a:ext cx="5029200" cy="304800"/>
            <a:chOff x="3581400" y="1447800"/>
            <a:chExt cx="5029200" cy="304800"/>
          </a:xfrm>
        </p:grpSpPr>
        <p:sp>
          <p:nvSpPr>
            <p:cNvPr id="79" name="Rectangle 78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4" name="Group 84"/>
          <p:cNvGrpSpPr/>
          <p:nvPr/>
        </p:nvGrpSpPr>
        <p:grpSpPr>
          <a:xfrm>
            <a:off x="3581400" y="5029200"/>
            <a:ext cx="5029200" cy="304800"/>
            <a:chOff x="3581400" y="1447800"/>
            <a:chExt cx="5029200" cy="304800"/>
          </a:xfrm>
        </p:grpSpPr>
        <p:sp>
          <p:nvSpPr>
            <p:cNvPr id="86" name="Rectangle 85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8" name="Group 91"/>
          <p:cNvGrpSpPr/>
          <p:nvPr/>
        </p:nvGrpSpPr>
        <p:grpSpPr>
          <a:xfrm>
            <a:off x="3581400" y="5334000"/>
            <a:ext cx="5029200" cy="304800"/>
            <a:chOff x="3581400" y="1447800"/>
            <a:chExt cx="5029200" cy="304800"/>
          </a:xfrm>
        </p:grpSpPr>
        <p:sp>
          <p:nvSpPr>
            <p:cNvPr id="93" name="Rectangle 92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2" name="Group 98"/>
          <p:cNvGrpSpPr/>
          <p:nvPr/>
        </p:nvGrpSpPr>
        <p:grpSpPr>
          <a:xfrm>
            <a:off x="3581400" y="5638800"/>
            <a:ext cx="5029200" cy="304800"/>
            <a:chOff x="3581400" y="1447800"/>
            <a:chExt cx="5029200" cy="304800"/>
          </a:xfrm>
        </p:grpSpPr>
        <p:sp>
          <p:nvSpPr>
            <p:cNvPr id="100" name="Rectangle 99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6" name="Group 105"/>
          <p:cNvGrpSpPr/>
          <p:nvPr/>
        </p:nvGrpSpPr>
        <p:grpSpPr>
          <a:xfrm>
            <a:off x="3581400" y="5943600"/>
            <a:ext cx="5029200" cy="304800"/>
            <a:chOff x="3581400" y="1447800"/>
            <a:chExt cx="5029200" cy="304800"/>
          </a:xfrm>
        </p:grpSpPr>
        <p:sp>
          <p:nvSpPr>
            <p:cNvPr id="107" name="Rectangle 106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0" name="Group 112"/>
          <p:cNvGrpSpPr/>
          <p:nvPr/>
        </p:nvGrpSpPr>
        <p:grpSpPr>
          <a:xfrm>
            <a:off x="3581400" y="6248400"/>
            <a:ext cx="5029200" cy="304800"/>
            <a:chOff x="3581400" y="1447800"/>
            <a:chExt cx="5029200" cy="304800"/>
          </a:xfrm>
        </p:grpSpPr>
        <p:sp>
          <p:nvSpPr>
            <p:cNvPr id="114" name="Rectangle 113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2" name="TextBox 121"/>
          <p:cNvSpPr txBox="1"/>
          <p:nvPr/>
        </p:nvSpPr>
        <p:spPr>
          <a:xfrm rot="19800000">
            <a:off x="1290499" y="1199235"/>
            <a:ext cx="1221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Clock Cycles</a:t>
            </a:r>
            <a:endParaRPr lang="en-US" sz="1400" dirty="0"/>
          </a:p>
        </p:txBody>
      </p:sp>
      <p:sp>
        <p:nvSpPr>
          <p:cNvPr id="124" name="TextBox 123"/>
          <p:cNvSpPr txBox="1"/>
          <p:nvPr/>
        </p:nvSpPr>
        <p:spPr>
          <a:xfrm rot="19800000">
            <a:off x="1974091" y="1131274"/>
            <a:ext cx="12547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Inserted Tags</a:t>
            </a:r>
            <a:endParaRPr lang="en-US" sz="1400" dirty="0"/>
          </a:p>
        </p:txBody>
      </p:sp>
      <p:sp>
        <p:nvSpPr>
          <p:cNvPr id="125" name="TextBox 124"/>
          <p:cNvSpPr txBox="1"/>
          <p:nvPr/>
        </p:nvSpPr>
        <p:spPr>
          <a:xfrm rot="19800000">
            <a:off x="2623627" y="1123036"/>
            <a:ext cx="12987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Sorted Output</a:t>
            </a:r>
            <a:endParaRPr lang="en-US" sz="1400" dirty="0"/>
          </a:p>
        </p:txBody>
      </p:sp>
      <p:grpSp>
        <p:nvGrpSpPr>
          <p:cNvPr id="254" name="Group 125"/>
          <p:cNvGrpSpPr/>
          <p:nvPr/>
        </p:nvGrpSpPr>
        <p:grpSpPr>
          <a:xfrm>
            <a:off x="3581400" y="1371600"/>
            <a:ext cx="5029200" cy="304800"/>
            <a:chOff x="3581400" y="1447800"/>
            <a:chExt cx="5029200" cy="304800"/>
          </a:xfrm>
        </p:grpSpPr>
        <p:sp>
          <p:nvSpPr>
            <p:cNvPr id="127" name="Rectangle 126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Node 1</a:t>
              </a:r>
              <a:endParaRPr lang="en-US" sz="1600" dirty="0"/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Node 2</a:t>
              </a:r>
              <a:endParaRPr lang="en-US" sz="1600" dirty="0"/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Node 3</a:t>
              </a:r>
              <a:endParaRPr lang="en-US" sz="1600" dirty="0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Node 4</a:t>
              </a:r>
              <a:endParaRPr lang="en-US" sz="1600" dirty="0"/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Node 5</a:t>
              </a:r>
              <a:endParaRPr lang="en-US" sz="1600" dirty="0"/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Node 6</a:t>
              </a:r>
              <a:endParaRPr lang="en-US" sz="1600" dirty="0"/>
            </a:p>
          </p:txBody>
        </p:sp>
      </p:grpSp>
      <p:grpSp>
        <p:nvGrpSpPr>
          <p:cNvPr id="258" name="Group 190"/>
          <p:cNvGrpSpPr/>
          <p:nvPr/>
        </p:nvGrpSpPr>
        <p:grpSpPr>
          <a:xfrm>
            <a:off x="1219200" y="1676400"/>
            <a:ext cx="1828800" cy="304800"/>
            <a:chOff x="1219200" y="1676400"/>
            <a:chExt cx="1828800" cy="304800"/>
          </a:xfrm>
        </p:grpSpPr>
        <p:sp>
          <p:nvSpPr>
            <p:cNvPr id="195" name="Rectangle 194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96" name="Rectangle 195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</p:grpSp>
      <p:grpSp>
        <p:nvGrpSpPr>
          <p:cNvPr id="259" name="Group 197"/>
          <p:cNvGrpSpPr/>
          <p:nvPr/>
        </p:nvGrpSpPr>
        <p:grpSpPr>
          <a:xfrm>
            <a:off x="1219200" y="1981200"/>
            <a:ext cx="1828800" cy="304800"/>
            <a:chOff x="1219200" y="1676400"/>
            <a:chExt cx="1828800" cy="304800"/>
          </a:xfrm>
        </p:grpSpPr>
        <p:sp>
          <p:nvSpPr>
            <p:cNvPr id="199" name="Rectangle 198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</p:grpSp>
      <p:grpSp>
        <p:nvGrpSpPr>
          <p:cNvPr id="260" name="Group 201"/>
          <p:cNvGrpSpPr/>
          <p:nvPr/>
        </p:nvGrpSpPr>
        <p:grpSpPr>
          <a:xfrm>
            <a:off x="1219200" y="2286000"/>
            <a:ext cx="1828800" cy="304800"/>
            <a:chOff x="1219200" y="1676400"/>
            <a:chExt cx="1828800" cy="304800"/>
          </a:xfrm>
        </p:grpSpPr>
        <p:sp>
          <p:nvSpPr>
            <p:cNvPr id="203" name="Rectangle 202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Rectangle 204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</p:grpSp>
      <p:grpSp>
        <p:nvGrpSpPr>
          <p:cNvPr id="261" name="Group 205"/>
          <p:cNvGrpSpPr/>
          <p:nvPr/>
        </p:nvGrpSpPr>
        <p:grpSpPr>
          <a:xfrm>
            <a:off x="1219200" y="2590800"/>
            <a:ext cx="1828800" cy="304800"/>
            <a:chOff x="1219200" y="1676400"/>
            <a:chExt cx="1828800" cy="304800"/>
          </a:xfrm>
        </p:grpSpPr>
        <p:sp>
          <p:nvSpPr>
            <p:cNvPr id="207" name="Rectangle 206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208" name="Rectangle 207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 208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</p:grpSp>
      <p:grpSp>
        <p:nvGrpSpPr>
          <p:cNvPr id="262" name="Group 209"/>
          <p:cNvGrpSpPr/>
          <p:nvPr/>
        </p:nvGrpSpPr>
        <p:grpSpPr>
          <a:xfrm>
            <a:off x="1219200" y="2895600"/>
            <a:ext cx="1828800" cy="304800"/>
            <a:chOff x="1219200" y="1676400"/>
            <a:chExt cx="1828800" cy="304800"/>
          </a:xfrm>
        </p:grpSpPr>
        <p:sp>
          <p:nvSpPr>
            <p:cNvPr id="211" name="Rectangle 210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212" name="Rectangle 211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Rectangle 212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</p:grpSp>
      <p:grpSp>
        <p:nvGrpSpPr>
          <p:cNvPr id="263" name="Group 213"/>
          <p:cNvGrpSpPr/>
          <p:nvPr/>
        </p:nvGrpSpPr>
        <p:grpSpPr>
          <a:xfrm>
            <a:off x="1219200" y="3200400"/>
            <a:ext cx="1828800" cy="304800"/>
            <a:chOff x="1219200" y="1676400"/>
            <a:chExt cx="1828800" cy="304800"/>
          </a:xfrm>
        </p:grpSpPr>
        <p:sp>
          <p:nvSpPr>
            <p:cNvPr id="215" name="Rectangle 214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Rectangle 215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Rectangle 216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4" name="Group 217"/>
          <p:cNvGrpSpPr/>
          <p:nvPr/>
        </p:nvGrpSpPr>
        <p:grpSpPr>
          <a:xfrm>
            <a:off x="1219200" y="3505200"/>
            <a:ext cx="1828800" cy="304800"/>
            <a:chOff x="1219200" y="1676400"/>
            <a:chExt cx="1828800" cy="304800"/>
          </a:xfrm>
        </p:grpSpPr>
        <p:sp>
          <p:nvSpPr>
            <p:cNvPr id="219" name="Rectangle 218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Rectangle 220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5" name="Group 221"/>
          <p:cNvGrpSpPr/>
          <p:nvPr/>
        </p:nvGrpSpPr>
        <p:grpSpPr>
          <a:xfrm>
            <a:off x="1219200" y="3810000"/>
            <a:ext cx="1828800" cy="304800"/>
            <a:chOff x="1219200" y="1676400"/>
            <a:chExt cx="1828800" cy="304800"/>
          </a:xfrm>
        </p:grpSpPr>
        <p:sp>
          <p:nvSpPr>
            <p:cNvPr id="223" name="Rectangle 222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Rectangle 223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Rectangle 224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6" name="Group 225"/>
          <p:cNvGrpSpPr/>
          <p:nvPr/>
        </p:nvGrpSpPr>
        <p:grpSpPr>
          <a:xfrm>
            <a:off x="1219200" y="4114800"/>
            <a:ext cx="1828800" cy="304800"/>
            <a:chOff x="1219200" y="1676400"/>
            <a:chExt cx="1828800" cy="304800"/>
          </a:xfrm>
        </p:grpSpPr>
        <p:sp>
          <p:nvSpPr>
            <p:cNvPr id="227" name="Rectangle 226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Rectangle 227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7" name="Group 229"/>
          <p:cNvGrpSpPr/>
          <p:nvPr/>
        </p:nvGrpSpPr>
        <p:grpSpPr>
          <a:xfrm>
            <a:off x="1219200" y="4419600"/>
            <a:ext cx="1828800" cy="304800"/>
            <a:chOff x="1219200" y="1676400"/>
            <a:chExt cx="1828800" cy="304800"/>
          </a:xfrm>
        </p:grpSpPr>
        <p:sp>
          <p:nvSpPr>
            <p:cNvPr id="231" name="Rectangle 230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Rectangle 231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Rectangle 232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8" name="Group 233"/>
          <p:cNvGrpSpPr/>
          <p:nvPr/>
        </p:nvGrpSpPr>
        <p:grpSpPr>
          <a:xfrm>
            <a:off x="1219200" y="4724400"/>
            <a:ext cx="1828800" cy="304800"/>
            <a:chOff x="1219200" y="1676400"/>
            <a:chExt cx="1828800" cy="304800"/>
          </a:xfrm>
        </p:grpSpPr>
        <p:sp>
          <p:nvSpPr>
            <p:cNvPr id="235" name="Rectangle 234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Rectangle 235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Rectangle 236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9" name="Group 237"/>
          <p:cNvGrpSpPr/>
          <p:nvPr/>
        </p:nvGrpSpPr>
        <p:grpSpPr>
          <a:xfrm>
            <a:off x="1219200" y="5029200"/>
            <a:ext cx="1828800" cy="304800"/>
            <a:chOff x="1219200" y="1676400"/>
            <a:chExt cx="1828800" cy="304800"/>
          </a:xfrm>
        </p:grpSpPr>
        <p:sp>
          <p:nvSpPr>
            <p:cNvPr id="239" name="Rectangle 238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Rectangle 239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0" name="Group 241"/>
          <p:cNvGrpSpPr/>
          <p:nvPr/>
        </p:nvGrpSpPr>
        <p:grpSpPr>
          <a:xfrm>
            <a:off x="1219200" y="5334000"/>
            <a:ext cx="1828800" cy="304800"/>
            <a:chOff x="1219200" y="1676400"/>
            <a:chExt cx="1828800" cy="304800"/>
          </a:xfrm>
        </p:grpSpPr>
        <p:sp>
          <p:nvSpPr>
            <p:cNvPr id="243" name="Rectangle 242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Rectangle 243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Rectangle 244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1" name="Group 245"/>
          <p:cNvGrpSpPr/>
          <p:nvPr/>
        </p:nvGrpSpPr>
        <p:grpSpPr>
          <a:xfrm>
            <a:off x="1219200" y="5638800"/>
            <a:ext cx="1828800" cy="304800"/>
            <a:chOff x="1219200" y="1676400"/>
            <a:chExt cx="1828800" cy="304800"/>
          </a:xfrm>
        </p:grpSpPr>
        <p:sp>
          <p:nvSpPr>
            <p:cNvPr id="247" name="Rectangle 246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Rectangle 247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Rectangle 248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2" name="Group 249"/>
          <p:cNvGrpSpPr/>
          <p:nvPr/>
        </p:nvGrpSpPr>
        <p:grpSpPr>
          <a:xfrm>
            <a:off x="1219200" y="5943600"/>
            <a:ext cx="1828800" cy="304800"/>
            <a:chOff x="1219200" y="1676400"/>
            <a:chExt cx="1828800" cy="304800"/>
          </a:xfrm>
        </p:grpSpPr>
        <p:sp>
          <p:nvSpPr>
            <p:cNvPr id="251" name="Rectangle 250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Rectangle 251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Rectangle 252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3" name="Group 253"/>
          <p:cNvGrpSpPr/>
          <p:nvPr/>
        </p:nvGrpSpPr>
        <p:grpSpPr>
          <a:xfrm>
            <a:off x="1219200" y="6248400"/>
            <a:ext cx="1828800" cy="304800"/>
            <a:chOff x="1219200" y="1676400"/>
            <a:chExt cx="1828800" cy="304800"/>
          </a:xfrm>
        </p:grpSpPr>
        <p:sp>
          <p:nvSpPr>
            <p:cNvPr id="255" name="Rectangle 254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Rectangle 255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Rectangle 256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749808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Extended Linear Sorter System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grpSp>
        <p:nvGrpSpPr>
          <p:cNvPr id="3" name="Group 13"/>
          <p:cNvGrpSpPr/>
          <p:nvPr/>
        </p:nvGrpSpPr>
        <p:grpSpPr>
          <a:xfrm>
            <a:off x="3581400" y="1676400"/>
            <a:ext cx="5029200" cy="304800"/>
            <a:chOff x="3581400" y="1447800"/>
            <a:chExt cx="5029200" cy="304800"/>
          </a:xfrm>
        </p:grpSpPr>
        <p:sp>
          <p:nvSpPr>
            <p:cNvPr id="5" name="Rectangle 4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14"/>
          <p:cNvGrpSpPr/>
          <p:nvPr/>
        </p:nvGrpSpPr>
        <p:grpSpPr>
          <a:xfrm>
            <a:off x="3581400" y="1981200"/>
            <a:ext cx="5029200" cy="304800"/>
            <a:chOff x="3581400" y="1447800"/>
            <a:chExt cx="5029200" cy="304800"/>
          </a:xfrm>
        </p:grpSpPr>
        <p:sp>
          <p:nvSpPr>
            <p:cNvPr id="16" name="Rectangle 15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21"/>
          <p:cNvGrpSpPr/>
          <p:nvPr/>
        </p:nvGrpSpPr>
        <p:grpSpPr>
          <a:xfrm>
            <a:off x="3581400" y="2286000"/>
            <a:ext cx="5029200" cy="304800"/>
            <a:chOff x="3581400" y="1447800"/>
            <a:chExt cx="5029200" cy="304800"/>
          </a:xfrm>
        </p:grpSpPr>
        <p:sp>
          <p:nvSpPr>
            <p:cNvPr id="23" name="Rectangle 22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28"/>
          <p:cNvGrpSpPr/>
          <p:nvPr/>
        </p:nvGrpSpPr>
        <p:grpSpPr>
          <a:xfrm>
            <a:off x="3581400" y="2590800"/>
            <a:ext cx="5029200" cy="304800"/>
            <a:chOff x="3581400" y="1447800"/>
            <a:chExt cx="5029200" cy="304800"/>
          </a:xfrm>
        </p:grpSpPr>
        <p:sp>
          <p:nvSpPr>
            <p:cNvPr id="30" name="Rectangle 29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35"/>
          <p:cNvGrpSpPr/>
          <p:nvPr/>
        </p:nvGrpSpPr>
        <p:grpSpPr>
          <a:xfrm>
            <a:off x="3581400" y="2895600"/>
            <a:ext cx="5029200" cy="304800"/>
            <a:chOff x="3581400" y="1447800"/>
            <a:chExt cx="5029200" cy="304800"/>
          </a:xfrm>
        </p:grpSpPr>
        <p:sp>
          <p:nvSpPr>
            <p:cNvPr id="37" name="Rectangle 36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42"/>
          <p:cNvGrpSpPr/>
          <p:nvPr/>
        </p:nvGrpSpPr>
        <p:grpSpPr>
          <a:xfrm>
            <a:off x="3581400" y="3200400"/>
            <a:ext cx="5029200" cy="304800"/>
            <a:chOff x="3581400" y="1447800"/>
            <a:chExt cx="5029200" cy="304800"/>
          </a:xfrm>
        </p:grpSpPr>
        <p:sp>
          <p:nvSpPr>
            <p:cNvPr id="44" name="Rectangle 43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49"/>
          <p:cNvGrpSpPr/>
          <p:nvPr/>
        </p:nvGrpSpPr>
        <p:grpSpPr>
          <a:xfrm>
            <a:off x="3581400" y="3505200"/>
            <a:ext cx="5029200" cy="304800"/>
            <a:chOff x="3581400" y="1447800"/>
            <a:chExt cx="5029200" cy="304800"/>
          </a:xfrm>
        </p:grpSpPr>
        <p:sp>
          <p:nvSpPr>
            <p:cNvPr id="51" name="Rectangle 50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56"/>
          <p:cNvGrpSpPr/>
          <p:nvPr/>
        </p:nvGrpSpPr>
        <p:grpSpPr>
          <a:xfrm>
            <a:off x="3581400" y="3810000"/>
            <a:ext cx="5029200" cy="304800"/>
            <a:chOff x="3581400" y="1447800"/>
            <a:chExt cx="5029200" cy="304800"/>
          </a:xfrm>
        </p:grpSpPr>
        <p:sp>
          <p:nvSpPr>
            <p:cNvPr id="58" name="Rectangle 57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63"/>
          <p:cNvGrpSpPr/>
          <p:nvPr/>
        </p:nvGrpSpPr>
        <p:grpSpPr>
          <a:xfrm>
            <a:off x="3581400" y="4114800"/>
            <a:ext cx="5029200" cy="304800"/>
            <a:chOff x="3581400" y="1447800"/>
            <a:chExt cx="5029200" cy="304800"/>
          </a:xfrm>
        </p:grpSpPr>
        <p:sp>
          <p:nvSpPr>
            <p:cNvPr id="65" name="Rectangle 64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6" name="Group 70"/>
          <p:cNvGrpSpPr/>
          <p:nvPr/>
        </p:nvGrpSpPr>
        <p:grpSpPr>
          <a:xfrm>
            <a:off x="3581400" y="4419600"/>
            <a:ext cx="5029200" cy="304800"/>
            <a:chOff x="3581400" y="1447800"/>
            <a:chExt cx="5029200" cy="304800"/>
          </a:xfrm>
        </p:grpSpPr>
        <p:sp>
          <p:nvSpPr>
            <p:cNvPr id="72" name="Rectangle 71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0" name="Group 77"/>
          <p:cNvGrpSpPr/>
          <p:nvPr/>
        </p:nvGrpSpPr>
        <p:grpSpPr>
          <a:xfrm>
            <a:off x="3581400" y="4724400"/>
            <a:ext cx="5029200" cy="304800"/>
            <a:chOff x="3581400" y="1447800"/>
            <a:chExt cx="5029200" cy="304800"/>
          </a:xfrm>
        </p:grpSpPr>
        <p:sp>
          <p:nvSpPr>
            <p:cNvPr id="79" name="Rectangle 78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4" name="Group 84"/>
          <p:cNvGrpSpPr/>
          <p:nvPr/>
        </p:nvGrpSpPr>
        <p:grpSpPr>
          <a:xfrm>
            <a:off x="3581400" y="5029200"/>
            <a:ext cx="5029200" cy="304800"/>
            <a:chOff x="3581400" y="1447800"/>
            <a:chExt cx="5029200" cy="304800"/>
          </a:xfrm>
        </p:grpSpPr>
        <p:sp>
          <p:nvSpPr>
            <p:cNvPr id="86" name="Rectangle 85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8" name="Group 91"/>
          <p:cNvGrpSpPr/>
          <p:nvPr/>
        </p:nvGrpSpPr>
        <p:grpSpPr>
          <a:xfrm>
            <a:off x="3581400" y="5334000"/>
            <a:ext cx="5029200" cy="304800"/>
            <a:chOff x="3581400" y="1447800"/>
            <a:chExt cx="5029200" cy="304800"/>
          </a:xfrm>
        </p:grpSpPr>
        <p:sp>
          <p:nvSpPr>
            <p:cNvPr id="93" name="Rectangle 92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2" name="Group 98"/>
          <p:cNvGrpSpPr/>
          <p:nvPr/>
        </p:nvGrpSpPr>
        <p:grpSpPr>
          <a:xfrm>
            <a:off x="3581400" y="5638800"/>
            <a:ext cx="5029200" cy="304800"/>
            <a:chOff x="3581400" y="1447800"/>
            <a:chExt cx="5029200" cy="304800"/>
          </a:xfrm>
        </p:grpSpPr>
        <p:sp>
          <p:nvSpPr>
            <p:cNvPr id="100" name="Rectangle 99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6" name="Group 105"/>
          <p:cNvGrpSpPr/>
          <p:nvPr/>
        </p:nvGrpSpPr>
        <p:grpSpPr>
          <a:xfrm>
            <a:off x="3581400" y="5943600"/>
            <a:ext cx="5029200" cy="304800"/>
            <a:chOff x="3581400" y="1447800"/>
            <a:chExt cx="5029200" cy="304800"/>
          </a:xfrm>
        </p:grpSpPr>
        <p:sp>
          <p:nvSpPr>
            <p:cNvPr id="107" name="Rectangle 106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0" name="Group 112"/>
          <p:cNvGrpSpPr/>
          <p:nvPr/>
        </p:nvGrpSpPr>
        <p:grpSpPr>
          <a:xfrm>
            <a:off x="3581400" y="6248400"/>
            <a:ext cx="5029200" cy="304800"/>
            <a:chOff x="3581400" y="1447800"/>
            <a:chExt cx="5029200" cy="304800"/>
          </a:xfrm>
        </p:grpSpPr>
        <p:sp>
          <p:nvSpPr>
            <p:cNvPr id="114" name="Rectangle 113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2" name="TextBox 121"/>
          <p:cNvSpPr txBox="1"/>
          <p:nvPr/>
        </p:nvSpPr>
        <p:spPr>
          <a:xfrm rot="19800000">
            <a:off x="1290499" y="1199235"/>
            <a:ext cx="1221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Clock Cycles</a:t>
            </a:r>
            <a:endParaRPr lang="en-US" sz="1400" dirty="0"/>
          </a:p>
        </p:txBody>
      </p:sp>
      <p:sp>
        <p:nvSpPr>
          <p:cNvPr id="124" name="TextBox 123"/>
          <p:cNvSpPr txBox="1"/>
          <p:nvPr/>
        </p:nvSpPr>
        <p:spPr>
          <a:xfrm rot="19800000">
            <a:off x="1974091" y="1131274"/>
            <a:ext cx="12547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Inserted Tags</a:t>
            </a:r>
            <a:endParaRPr lang="en-US" sz="1400" dirty="0"/>
          </a:p>
        </p:txBody>
      </p:sp>
      <p:sp>
        <p:nvSpPr>
          <p:cNvPr id="125" name="TextBox 124"/>
          <p:cNvSpPr txBox="1"/>
          <p:nvPr/>
        </p:nvSpPr>
        <p:spPr>
          <a:xfrm rot="19800000">
            <a:off x="2623627" y="1123036"/>
            <a:ext cx="12987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Sorted Output</a:t>
            </a:r>
            <a:endParaRPr lang="en-US" sz="1400" dirty="0"/>
          </a:p>
        </p:txBody>
      </p:sp>
      <p:grpSp>
        <p:nvGrpSpPr>
          <p:cNvPr id="254" name="Group 125"/>
          <p:cNvGrpSpPr/>
          <p:nvPr/>
        </p:nvGrpSpPr>
        <p:grpSpPr>
          <a:xfrm>
            <a:off x="3581400" y="1371600"/>
            <a:ext cx="5029200" cy="304800"/>
            <a:chOff x="3581400" y="1447800"/>
            <a:chExt cx="5029200" cy="304800"/>
          </a:xfrm>
        </p:grpSpPr>
        <p:sp>
          <p:nvSpPr>
            <p:cNvPr id="127" name="Rectangle 126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Node 1</a:t>
              </a:r>
              <a:endParaRPr lang="en-US" sz="1600" dirty="0"/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Node 2</a:t>
              </a:r>
              <a:endParaRPr lang="en-US" sz="1600" dirty="0"/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Node 3</a:t>
              </a:r>
              <a:endParaRPr lang="en-US" sz="1600" dirty="0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Node 4</a:t>
              </a:r>
              <a:endParaRPr lang="en-US" sz="1600" dirty="0"/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Node 5</a:t>
              </a:r>
              <a:endParaRPr lang="en-US" sz="1600" dirty="0"/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Node 6</a:t>
              </a:r>
              <a:endParaRPr lang="en-US" sz="1600" dirty="0"/>
            </a:p>
          </p:txBody>
        </p:sp>
      </p:grpSp>
      <p:grpSp>
        <p:nvGrpSpPr>
          <p:cNvPr id="258" name="Group 190"/>
          <p:cNvGrpSpPr/>
          <p:nvPr/>
        </p:nvGrpSpPr>
        <p:grpSpPr>
          <a:xfrm>
            <a:off x="1219200" y="1676400"/>
            <a:ext cx="1828800" cy="304800"/>
            <a:chOff x="1219200" y="1676400"/>
            <a:chExt cx="1828800" cy="304800"/>
          </a:xfrm>
        </p:grpSpPr>
        <p:sp>
          <p:nvSpPr>
            <p:cNvPr id="195" name="Rectangle 194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96" name="Rectangle 195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</p:grpSp>
      <p:grpSp>
        <p:nvGrpSpPr>
          <p:cNvPr id="259" name="Group 197"/>
          <p:cNvGrpSpPr/>
          <p:nvPr/>
        </p:nvGrpSpPr>
        <p:grpSpPr>
          <a:xfrm>
            <a:off x="1219200" y="1981200"/>
            <a:ext cx="1828800" cy="304800"/>
            <a:chOff x="1219200" y="1676400"/>
            <a:chExt cx="1828800" cy="304800"/>
          </a:xfrm>
        </p:grpSpPr>
        <p:sp>
          <p:nvSpPr>
            <p:cNvPr id="199" name="Rectangle 198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</p:grpSp>
      <p:grpSp>
        <p:nvGrpSpPr>
          <p:cNvPr id="260" name="Group 201"/>
          <p:cNvGrpSpPr/>
          <p:nvPr/>
        </p:nvGrpSpPr>
        <p:grpSpPr>
          <a:xfrm>
            <a:off x="1219200" y="2286000"/>
            <a:ext cx="1828800" cy="304800"/>
            <a:chOff x="1219200" y="1676400"/>
            <a:chExt cx="1828800" cy="304800"/>
          </a:xfrm>
        </p:grpSpPr>
        <p:sp>
          <p:nvSpPr>
            <p:cNvPr id="203" name="Rectangle 202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Rectangle 204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</p:grpSp>
      <p:grpSp>
        <p:nvGrpSpPr>
          <p:cNvPr id="261" name="Group 205"/>
          <p:cNvGrpSpPr/>
          <p:nvPr/>
        </p:nvGrpSpPr>
        <p:grpSpPr>
          <a:xfrm>
            <a:off x="1219200" y="2590800"/>
            <a:ext cx="1828800" cy="304800"/>
            <a:chOff x="1219200" y="1676400"/>
            <a:chExt cx="1828800" cy="304800"/>
          </a:xfrm>
        </p:grpSpPr>
        <p:sp>
          <p:nvSpPr>
            <p:cNvPr id="207" name="Rectangle 206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208" name="Rectangle 207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 208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</p:grpSp>
      <p:grpSp>
        <p:nvGrpSpPr>
          <p:cNvPr id="262" name="Group 209"/>
          <p:cNvGrpSpPr/>
          <p:nvPr/>
        </p:nvGrpSpPr>
        <p:grpSpPr>
          <a:xfrm>
            <a:off x="1219200" y="2895600"/>
            <a:ext cx="1828800" cy="304800"/>
            <a:chOff x="1219200" y="1676400"/>
            <a:chExt cx="1828800" cy="304800"/>
          </a:xfrm>
        </p:grpSpPr>
        <p:sp>
          <p:nvSpPr>
            <p:cNvPr id="211" name="Rectangle 210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212" name="Rectangle 211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Rectangle 212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</p:grpSp>
      <p:grpSp>
        <p:nvGrpSpPr>
          <p:cNvPr id="263" name="Group 213"/>
          <p:cNvGrpSpPr/>
          <p:nvPr/>
        </p:nvGrpSpPr>
        <p:grpSpPr>
          <a:xfrm>
            <a:off x="1219200" y="3200400"/>
            <a:ext cx="1828800" cy="304800"/>
            <a:chOff x="1219200" y="1676400"/>
            <a:chExt cx="1828800" cy="304800"/>
          </a:xfrm>
        </p:grpSpPr>
        <p:sp>
          <p:nvSpPr>
            <p:cNvPr id="215" name="Rectangle 214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216" name="Rectangle 215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Rectangle 216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</a:t>
              </a:r>
              <a:endParaRPr lang="en-US" dirty="0"/>
            </a:p>
          </p:txBody>
        </p:sp>
      </p:grpSp>
      <p:grpSp>
        <p:nvGrpSpPr>
          <p:cNvPr id="264" name="Group 217"/>
          <p:cNvGrpSpPr/>
          <p:nvPr/>
        </p:nvGrpSpPr>
        <p:grpSpPr>
          <a:xfrm>
            <a:off x="1219200" y="3505200"/>
            <a:ext cx="1828800" cy="304800"/>
            <a:chOff x="1219200" y="1676400"/>
            <a:chExt cx="1828800" cy="304800"/>
          </a:xfrm>
        </p:grpSpPr>
        <p:sp>
          <p:nvSpPr>
            <p:cNvPr id="219" name="Rectangle 218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1" name="Rectangle 220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65" name="Group 221"/>
          <p:cNvGrpSpPr/>
          <p:nvPr/>
        </p:nvGrpSpPr>
        <p:grpSpPr>
          <a:xfrm>
            <a:off x="1219200" y="3810000"/>
            <a:ext cx="1828800" cy="304800"/>
            <a:chOff x="1219200" y="1676400"/>
            <a:chExt cx="1828800" cy="304800"/>
          </a:xfrm>
        </p:grpSpPr>
        <p:sp>
          <p:nvSpPr>
            <p:cNvPr id="223" name="Rectangle 222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Rectangle 223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Rectangle 224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6" name="Group 225"/>
          <p:cNvGrpSpPr/>
          <p:nvPr/>
        </p:nvGrpSpPr>
        <p:grpSpPr>
          <a:xfrm>
            <a:off x="1219200" y="4114800"/>
            <a:ext cx="1828800" cy="304800"/>
            <a:chOff x="1219200" y="1676400"/>
            <a:chExt cx="1828800" cy="304800"/>
          </a:xfrm>
        </p:grpSpPr>
        <p:sp>
          <p:nvSpPr>
            <p:cNvPr id="227" name="Rectangle 226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Rectangle 227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7" name="Group 229"/>
          <p:cNvGrpSpPr/>
          <p:nvPr/>
        </p:nvGrpSpPr>
        <p:grpSpPr>
          <a:xfrm>
            <a:off x="1219200" y="4419600"/>
            <a:ext cx="1828800" cy="304800"/>
            <a:chOff x="1219200" y="1676400"/>
            <a:chExt cx="1828800" cy="304800"/>
          </a:xfrm>
        </p:grpSpPr>
        <p:sp>
          <p:nvSpPr>
            <p:cNvPr id="231" name="Rectangle 230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Rectangle 231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Rectangle 232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8" name="Group 233"/>
          <p:cNvGrpSpPr/>
          <p:nvPr/>
        </p:nvGrpSpPr>
        <p:grpSpPr>
          <a:xfrm>
            <a:off x="1219200" y="4724400"/>
            <a:ext cx="1828800" cy="304800"/>
            <a:chOff x="1219200" y="1676400"/>
            <a:chExt cx="1828800" cy="304800"/>
          </a:xfrm>
        </p:grpSpPr>
        <p:sp>
          <p:nvSpPr>
            <p:cNvPr id="235" name="Rectangle 234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Rectangle 235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Rectangle 236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9" name="Group 237"/>
          <p:cNvGrpSpPr/>
          <p:nvPr/>
        </p:nvGrpSpPr>
        <p:grpSpPr>
          <a:xfrm>
            <a:off x="1219200" y="5029200"/>
            <a:ext cx="1828800" cy="304800"/>
            <a:chOff x="1219200" y="1676400"/>
            <a:chExt cx="1828800" cy="304800"/>
          </a:xfrm>
        </p:grpSpPr>
        <p:sp>
          <p:nvSpPr>
            <p:cNvPr id="239" name="Rectangle 238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Rectangle 239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0" name="Group 241"/>
          <p:cNvGrpSpPr/>
          <p:nvPr/>
        </p:nvGrpSpPr>
        <p:grpSpPr>
          <a:xfrm>
            <a:off x="1219200" y="5334000"/>
            <a:ext cx="1828800" cy="304800"/>
            <a:chOff x="1219200" y="1676400"/>
            <a:chExt cx="1828800" cy="304800"/>
          </a:xfrm>
        </p:grpSpPr>
        <p:sp>
          <p:nvSpPr>
            <p:cNvPr id="243" name="Rectangle 242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Rectangle 243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Rectangle 244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1" name="Group 245"/>
          <p:cNvGrpSpPr/>
          <p:nvPr/>
        </p:nvGrpSpPr>
        <p:grpSpPr>
          <a:xfrm>
            <a:off x="1219200" y="5638800"/>
            <a:ext cx="1828800" cy="304800"/>
            <a:chOff x="1219200" y="1676400"/>
            <a:chExt cx="1828800" cy="304800"/>
          </a:xfrm>
        </p:grpSpPr>
        <p:sp>
          <p:nvSpPr>
            <p:cNvPr id="247" name="Rectangle 246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Rectangle 247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Rectangle 248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2" name="Group 249"/>
          <p:cNvGrpSpPr/>
          <p:nvPr/>
        </p:nvGrpSpPr>
        <p:grpSpPr>
          <a:xfrm>
            <a:off x="1219200" y="5943600"/>
            <a:ext cx="1828800" cy="304800"/>
            <a:chOff x="1219200" y="1676400"/>
            <a:chExt cx="1828800" cy="304800"/>
          </a:xfrm>
        </p:grpSpPr>
        <p:sp>
          <p:nvSpPr>
            <p:cNvPr id="251" name="Rectangle 250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Rectangle 251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Rectangle 252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3" name="Group 253"/>
          <p:cNvGrpSpPr/>
          <p:nvPr/>
        </p:nvGrpSpPr>
        <p:grpSpPr>
          <a:xfrm>
            <a:off x="1219200" y="6248400"/>
            <a:ext cx="1828800" cy="304800"/>
            <a:chOff x="1219200" y="1676400"/>
            <a:chExt cx="1828800" cy="304800"/>
          </a:xfrm>
        </p:grpSpPr>
        <p:sp>
          <p:nvSpPr>
            <p:cNvPr id="255" name="Rectangle 254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Rectangle 255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Rectangle 256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Introduction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Sorting an important system function Popular sorting algorithms not efficient or fast in hardware implementations</a:t>
            </a:r>
          </a:p>
          <a:p>
            <a:pPr eaLnBrk="1" hangingPunct="1"/>
            <a:r>
              <a:rPr lang="en-US" dirty="0" smtClean="0"/>
              <a:t>Linear sorters ideal for hardware, but sort at a rate of 1 value per cycle</a:t>
            </a:r>
          </a:p>
          <a:p>
            <a:pPr eaLnBrk="1" hangingPunct="1"/>
            <a:r>
              <a:rPr lang="en-US" dirty="0" smtClean="0"/>
              <a:t>Sorting networks better at throughput, but with high area and latency cost</a:t>
            </a:r>
          </a:p>
          <a:p>
            <a:pPr eaLnBrk="1" hangingPunct="1"/>
            <a:r>
              <a:rPr lang="en-US" dirty="0" smtClean="0"/>
              <a:t>Need a better solution for high throughput, low latency sorting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749808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Extended Linear Sorter System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grpSp>
        <p:nvGrpSpPr>
          <p:cNvPr id="3" name="Group 13"/>
          <p:cNvGrpSpPr/>
          <p:nvPr/>
        </p:nvGrpSpPr>
        <p:grpSpPr>
          <a:xfrm>
            <a:off x="3581400" y="1676400"/>
            <a:ext cx="5029200" cy="304800"/>
            <a:chOff x="3581400" y="1447800"/>
            <a:chExt cx="5029200" cy="304800"/>
          </a:xfrm>
        </p:grpSpPr>
        <p:sp>
          <p:nvSpPr>
            <p:cNvPr id="5" name="Rectangle 4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14"/>
          <p:cNvGrpSpPr/>
          <p:nvPr/>
        </p:nvGrpSpPr>
        <p:grpSpPr>
          <a:xfrm>
            <a:off x="3581400" y="1981200"/>
            <a:ext cx="5029200" cy="304800"/>
            <a:chOff x="3581400" y="1447800"/>
            <a:chExt cx="5029200" cy="304800"/>
          </a:xfrm>
        </p:grpSpPr>
        <p:sp>
          <p:nvSpPr>
            <p:cNvPr id="16" name="Rectangle 15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21"/>
          <p:cNvGrpSpPr/>
          <p:nvPr/>
        </p:nvGrpSpPr>
        <p:grpSpPr>
          <a:xfrm>
            <a:off x="3581400" y="2286000"/>
            <a:ext cx="5029200" cy="304800"/>
            <a:chOff x="3581400" y="1447800"/>
            <a:chExt cx="5029200" cy="304800"/>
          </a:xfrm>
        </p:grpSpPr>
        <p:sp>
          <p:nvSpPr>
            <p:cNvPr id="23" name="Rectangle 22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28"/>
          <p:cNvGrpSpPr/>
          <p:nvPr/>
        </p:nvGrpSpPr>
        <p:grpSpPr>
          <a:xfrm>
            <a:off x="3581400" y="2590800"/>
            <a:ext cx="5029200" cy="304800"/>
            <a:chOff x="3581400" y="1447800"/>
            <a:chExt cx="5029200" cy="304800"/>
          </a:xfrm>
        </p:grpSpPr>
        <p:sp>
          <p:nvSpPr>
            <p:cNvPr id="30" name="Rectangle 29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35"/>
          <p:cNvGrpSpPr/>
          <p:nvPr/>
        </p:nvGrpSpPr>
        <p:grpSpPr>
          <a:xfrm>
            <a:off x="3581400" y="2895600"/>
            <a:ext cx="5029200" cy="304800"/>
            <a:chOff x="3581400" y="1447800"/>
            <a:chExt cx="5029200" cy="304800"/>
          </a:xfrm>
        </p:grpSpPr>
        <p:sp>
          <p:nvSpPr>
            <p:cNvPr id="37" name="Rectangle 36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42"/>
          <p:cNvGrpSpPr/>
          <p:nvPr/>
        </p:nvGrpSpPr>
        <p:grpSpPr>
          <a:xfrm>
            <a:off x="3581400" y="3200400"/>
            <a:ext cx="5029200" cy="304800"/>
            <a:chOff x="3581400" y="1447800"/>
            <a:chExt cx="5029200" cy="304800"/>
          </a:xfrm>
        </p:grpSpPr>
        <p:sp>
          <p:nvSpPr>
            <p:cNvPr id="44" name="Rectangle 43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49"/>
          <p:cNvGrpSpPr/>
          <p:nvPr/>
        </p:nvGrpSpPr>
        <p:grpSpPr>
          <a:xfrm>
            <a:off x="3581400" y="3505200"/>
            <a:ext cx="5029200" cy="304800"/>
            <a:chOff x="3581400" y="1447800"/>
            <a:chExt cx="5029200" cy="304800"/>
          </a:xfrm>
        </p:grpSpPr>
        <p:sp>
          <p:nvSpPr>
            <p:cNvPr id="51" name="Rectangle 50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</a:t>
              </a:r>
              <a:endParaRPr lang="en-US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56"/>
          <p:cNvGrpSpPr/>
          <p:nvPr/>
        </p:nvGrpSpPr>
        <p:grpSpPr>
          <a:xfrm>
            <a:off x="3581400" y="3810000"/>
            <a:ext cx="5029200" cy="304800"/>
            <a:chOff x="3581400" y="1447800"/>
            <a:chExt cx="5029200" cy="304800"/>
          </a:xfrm>
        </p:grpSpPr>
        <p:sp>
          <p:nvSpPr>
            <p:cNvPr id="58" name="Rectangle 57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63"/>
          <p:cNvGrpSpPr/>
          <p:nvPr/>
        </p:nvGrpSpPr>
        <p:grpSpPr>
          <a:xfrm>
            <a:off x="3581400" y="4114800"/>
            <a:ext cx="5029200" cy="304800"/>
            <a:chOff x="3581400" y="1447800"/>
            <a:chExt cx="5029200" cy="304800"/>
          </a:xfrm>
        </p:grpSpPr>
        <p:sp>
          <p:nvSpPr>
            <p:cNvPr id="65" name="Rectangle 64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6" name="Group 70"/>
          <p:cNvGrpSpPr/>
          <p:nvPr/>
        </p:nvGrpSpPr>
        <p:grpSpPr>
          <a:xfrm>
            <a:off x="3581400" y="4419600"/>
            <a:ext cx="5029200" cy="304800"/>
            <a:chOff x="3581400" y="1447800"/>
            <a:chExt cx="5029200" cy="304800"/>
          </a:xfrm>
        </p:grpSpPr>
        <p:sp>
          <p:nvSpPr>
            <p:cNvPr id="72" name="Rectangle 71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0" name="Group 77"/>
          <p:cNvGrpSpPr/>
          <p:nvPr/>
        </p:nvGrpSpPr>
        <p:grpSpPr>
          <a:xfrm>
            <a:off x="3581400" y="4724400"/>
            <a:ext cx="5029200" cy="304800"/>
            <a:chOff x="3581400" y="1447800"/>
            <a:chExt cx="5029200" cy="304800"/>
          </a:xfrm>
        </p:grpSpPr>
        <p:sp>
          <p:nvSpPr>
            <p:cNvPr id="79" name="Rectangle 78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4" name="Group 84"/>
          <p:cNvGrpSpPr/>
          <p:nvPr/>
        </p:nvGrpSpPr>
        <p:grpSpPr>
          <a:xfrm>
            <a:off x="3581400" y="5029200"/>
            <a:ext cx="5029200" cy="304800"/>
            <a:chOff x="3581400" y="1447800"/>
            <a:chExt cx="5029200" cy="304800"/>
          </a:xfrm>
        </p:grpSpPr>
        <p:sp>
          <p:nvSpPr>
            <p:cNvPr id="86" name="Rectangle 85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8" name="Group 91"/>
          <p:cNvGrpSpPr/>
          <p:nvPr/>
        </p:nvGrpSpPr>
        <p:grpSpPr>
          <a:xfrm>
            <a:off x="3581400" y="5334000"/>
            <a:ext cx="5029200" cy="304800"/>
            <a:chOff x="3581400" y="1447800"/>
            <a:chExt cx="5029200" cy="304800"/>
          </a:xfrm>
        </p:grpSpPr>
        <p:sp>
          <p:nvSpPr>
            <p:cNvPr id="93" name="Rectangle 92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2" name="Group 98"/>
          <p:cNvGrpSpPr/>
          <p:nvPr/>
        </p:nvGrpSpPr>
        <p:grpSpPr>
          <a:xfrm>
            <a:off x="3581400" y="5638800"/>
            <a:ext cx="5029200" cy="304800"/>
            <a:chOff x="3581400" y="1447800"/>
            <a:chExt cx="5029200" cy="304800"/>
          </a:xfrm>
        </p:grpSpPr>
        <p:sp>
          <p:nvSpPr>
            <p:cNvPr id="100" name="Rectangle 99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6" name="Group 105"/>
          <p:cNvGrpSpPr/>
          <p:nvPr/>
        </p:nvGrpSpPr>
        <p:grpSpPr>
          <a:xfrm>
            <a:off x="3581400" y="5943600"/>
            <a:ext cx="5029200" cy="304800"/>
            <a:chOff x="3581400" y="1447800"/>
            <a:chExt cx="5029200" cy="304800"/>
          </a:xfrm>
        </p:grpSpPr>
        <p:sp>
          <p:nvSpPr>
            <p:cNvPr id="107" name="Rectangle 106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0" name="Group 112"/>
          <p:cNvGrpSpPr/>
          <p:nvPr/>
        </p:nvGrpSpPr>
        <p:grpSpPr>
          <a:xfrm>
            <a:off x="3581400" y="6248400"/>
            <a:ext cx="5029200" cy="304800"/>
            <a:chOff x="3581400" y="1447800"/>
            <a:chExt cx="5029200" cy="304800"/>
          </a:xfrm>
        </p:grpSpPr>
        <p:sp>
          <p:nvSpPr>
            <p:cNvPr id="114" name="Rectangle 113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2" name="TextBox 121"/>
          <p:cNvSpPr txBox="1"/>
          <p:nvPr/>
        </p:nvSpPr>
        <p:spPr>
          <a:xfrm rot="19800000">
            <a:off x="1290499" y="1199235"/>
            <a:ext cx="1221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Clock Cycles</a:t>
            </a:r>
            <a:endParaRPr lang="en-US" sz="1400" dirty="0"/>
          </a:p>
        </p:txBody>
      </p:sp>
      <p:sp>
        <p:nvSpPr>
          <p:cNvPr id="124" name="TextBox 123"/>
          <p:cNvSpPr txBox="1"/>
          <p:nvPr/>
        </p:nvSpPr>
        <p:spPr>
          <a:xfrm rot="19800000">
            <a:off x="1974091" y="1131274"/>
            <a:ext cx="12547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Inserted Tags</a:t>
            </a:r>
            <a:endParaRPr lang="en-US" sz="1400" dirty="0"/>
          </a:p>
        </p:txBody>
      </p:sp>
      <p:sp>
        <p:nvSpPr>
          <p:cNvPr id="125" name="TextBox 124"/>
          <p:cNvSpPr txBox="1"/>
          <p:nvPr/>
        </p:nvSpPr>
        <p:spPr>
          <a:xfrm rot="19800000">
            <a:off x="2623627" y="1123036"/>
            <a:ext cx="12987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Sorted Output</a:t>
            </a:r>
            <a:endParaRPr lang="en-US" sz="1400" dirty="0"/>
          </a:p>
        </p:txBody>
      </p:sp>
      <p:grpSp>
        <p:nvGrpSpPr>
          <p:cNvPr id="254" name="Group 125"/>
          <p:cNvGrpSpPr/>
          <p:nvPr/>
        </p:nvGrpSpPr>
        <p:grpSpPr>
          <a:xfrm>
            <a:off x="3581400" y="1371600"/>
            <a:ext cx="5029200" cy="304800"/>
            <a:chOff x="3581400" y="1447800"/>
            <a:chExt cx="5029200" cy="304800"/>
          </a:xfrm>
        </p:grpSpPr>
        <p:sp>
          <p:nvSpPr>
            <p:cNvPr id="127" name="Rectangle 126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Node 1</a:t>
              </a:r>
              <a:endParaRPr lang="en-US" sz="1600" dirty="0"/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Node 2</a:t>
              </a:r>
              <a:endParaRPr lang="en-US" sz="1600" dirty="0"/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Node 3</a:t>
              </a:r>
              <a:endParaRPr lang="en-US" sz="1600" dirty="0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Node 4</a:t>
              </a:r>
              <a:endParaRPr lang="en-US" sz="1600" dirty="0"/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Node 5</a:t>
              </a:r>
              <a:endParaRPr lang="en-US" sz="1600" dirty="0"/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Node 6</a:t>
              </a:r>
              <a:endParaRPr lang="en-US" sz="1600" dirty="0"/>
            </a:p>
          </p:txBody>
        </p:sp>
      </p:grpSp>
      <p:grpSp>
        <p:nvGrpSpPr>
          <p:cNvPr id="258" name="Group 190"/>
          <p:cNvGrpSpPr/>
          <p:nvPr/>
        </p:nvGrpSpPr>
        <p:grpSpPr>
          <a:xfrm>
            <a:off x="1219200" y="1676400"/>
            <a:ext cx="1828800" cy="304800"/>
            <a:chOff x="1219200" y="1676400"/>
            <a:chExt cx="1828800" cy="304800"/>
          </a:xfrm>
        </p:grpSpPr>
        <p:sp>
          <p:nvSpPr>
            <p:cNvPr id="195" name="Rectangle 194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96" name="Rectangle 195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</p:grpSp>
      <p:grpSp>
        <p:nvGrpSpPr>
          <p:cNvPr id="259" name="Group 197"/>
          <p:cNvGrpSpPr/>
          <p:nvPr/>
        </p:nvGrpSpPr>
        <p:grpSpPr>
          <a:xfrm>
            <a:off x="1219200" y="1981200"/>
            <a:ext cx="1828800" cy="304800"/>
            <a:chOff x="1219200" y="1676400"/>
            <a:chExt cx="1828800" cy="304800"/>
          </a:xfrm>
        </p:grpSpPr>
        <p:sp>
          <p:nvSpPr>
            <p:cNvPr id="199" name="Rectangle 198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</p:grpSp>
      <p:grpSp>
        <p:nvGrpSpPr>
          <p:cNvPr id="260" name="Group 201"/>
          <p:cNvGrpSpPr/>
          <p:nvPr/>
        </p:nvGrpSpPr>
        <p:grpSpPr>
          <a:xfrm>
            <a:off x="1219200" y="2286000"/>
            <a:ext cx="1828800" cy="304800"/>
            <a:chOff x="1219200" y="1676400"/>
            <a:chExt cx="1828800" cy="304800"/>
          </a:xfrm>
        </p:grpSpPr>
        <p:sp>
          <p:nvSpPr>
            <p:cNvPr id="203" name="Rectangle 202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Rectangle 204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</p:grpSp>
      <p:grpSp>
        <p:nvGrpSpPr>
          <p:cNvPr id="261" name="Group 205"/>
          <p:cNvGrpSpPr/>
          <p:nvPr/>
        </p:nvGrpSpPr>
        <p:grpSpPr>
          <a:xfrm>
            <a:off x="1219200" y="2590800"/>
            <a:ext cx="1828800" cy="304800"/>
            <a:chOff x="1219200" y="1676400"/>
            <a:chExt cx="1828800" cy="304800"/>
          </a:xfrm>
        </p:grpSpPr>
        <p:sp>
          <p:nvSpPr>
            <p:cNvPr id="207" name="Rectangle 206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208" name="Rectangle 207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 208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</p:grpSp>
      <p:grpSp>
        <p:nvGrpSpPr>
          <p:cNvPr id="262" name="Group 209"/>
          <p:cNvGrpSpPr/>
          <p:nvPr/>
        </p:nvGrpSpPr>
        <p:grpSpPr>
          <a:xfrm>
            <a:off x="1219200" y="2895600"/>
            <a:ext cx="1828800" cy="304800"/>
            <a:chOff x="1219200" y="1676400"/>
            <a:chExt cx="1828800" cy="304800"/>
          </a:xfrm>
        </p:grpSpPr>
        <p:sp>
          <p:nvSpPr>
            <p:cNvPr id="211" name="Rectangle 210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212" name="Rectangle 211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Rectangle 212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</p:grpSp>
      <p:grpSp>
        <p:nvGrpSpPr>
          <p:cNvPr id="263" name="Group 213"/>
          <p:cNvGrpSpPr/>
          <p:nvPr/>
        </p:nvGrpSpPr>
        <p:grpSpPr>
          <a:xfrm>
            <a:off x="1219200" y="3200400"/>
            <a:ext cx="1828800" cy="304800"/>
            <a:chOff x="1219200" y="1676400"/>
            <a:chExt cx="1828800" cy="304800"/>
          </a:xfrm>
        </p:grpSpPr>
        <p:sp>
          <p:nvSpPr>
            <p:cNvPr id="215" name="Rectangle 214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216" name="Rectangle 215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Rectangle 216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</a:t>
              </a:r>
              <a:endParaRPr lang="en-US" dirty="0"/>
            </a:p>
          </p:txBody>
        </p:sp>
      </p:grpSp>
      <p:grpSp>
        <p:nvGrpSpPr>
          <p:cNvPr id="264" name="Group 217"/>
          <p:cNvGrpSpPr/>
          <p:nvPr/>
        </p:nvGrpSpPr>
        <p:grpSpPr>
          <a:xfrm>
            <a:off x="1219200" y="3505200"/>
            <a:ext cx="1828800" cy="304800"/>
            <a:chOff x="1219200" y="1676400"/>
            <a:chExt cx="1828800" cy="304800"/>
          </a:xfrm>
        </p:grpSpPr>
        <p:sp>
          <p:nvSpPr>
            <p:cNvPr id="219" name="Rectangle 218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21" name="Rectangle 220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</p:grpSp>
      <p:grpSp>
        <p:nvGrpSpPr>
          <p:cNvPr id="265" name="Group 221"/>
          <p:cNvGrpSpPr/>
          <p:nvPr/>
        </p:nvGrpSpPr>
        <p:grpSpPr>
          <a:xfrm>
            <a:off x="1219200" y="3810000"/>
            <a:ext cx="1828800" cy="304800"/>
            <a:chOff x="1219200" y="1676400"/>
            <a:chExt cx="1828800" cy="304800"/>
          </a:xfrm>
        </p:grpSpPr>
        <p:sp>
          <p:nvSpPr>
            <p:cNvPr id="223" name="Rectangle 222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Rectangle 223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Rectangle 224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6" name="Group 225"/>
          <p:cNvGrpSpPr/>
          <p:nvPr/>
        </p:nvGrpSpPr>
        <p:grpSpPr>
          <a:xfrm>
            <a:off x="1219200" y="4114800"/>
            <a:ext cx="1828800" cy="304800"/>
            <a:chOff x="1219200" y="1676400"/>
            <a:chExt cx="1828800" cy="304800"/>
          </a:xfrm>
        </p:grpSpPr>
        <p:sp>
          <p:nvSpPr>
            <p:cNvPr id="227" name="Rectangle 226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Rectangle 227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7" name="Group 229"/>
          <p:cNvGrpSpPr/>
          <p:nvPr/>
        </p:nvGrpSpPr>
        <p:grpSpPr>
          <a:xfrm>
            <a:off x="1219200" y="4419600"/>
            <a:ext cx="1828800" cy="304800"/>
            <a:chOff x="1219200" y="1676400"/>
            <a:chExt cx="1828800" cy="304800"/>
          </a:xfrm>
        </p:grpSpPr>
        <p:sp>
          <p:nvSpPr>
            <p:cNvPr id="231" name="Rectangle 230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Rectangle 231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Rectangle 232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8" name="Group 233"/>
          <p:cNvGrpSpPr/>
          <p:nvPr/>
        </p:nvGrpSpPr>
        <p:grpSpPr>
          <a:xfrm>
            <a:off x="1219200" y="4724400"/>
            <a:ext cx="1828800" cy="304800"/>
            <a:chOff x="1219200" y="1676400"/>
            <a:chExt cx="1828800" cy="304800"/>
          </a:xfrm>
        </p:grpSpPr>
        <p:sp>
          <p:nvSpPr>
            <p:cNvPr id="235" name="Rectangle 234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Rectangle 235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Rectangle 236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9" name="Group 237"/>
          <p:cNvGrpSpPr/>
          <p:nvPr/>
        </p:nvGrpSpPr>
        <p:grpSpPr>
          <a:xfrm>
            <a:off x="1219200" y="5029200"/>
            <a:ext cx="1828800" cy="304800"/>
            <a:chOff x="1219200" y="1676400"/>
            <a:chExt cx="1828800" cy="304800"/>
          </a:xfrm>
        </p:grpSpPr>
        <p:sp>
          <p:nvSpPr>
            <p:cNvPr id="239" name="Rectangle 238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Rectangle 239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0" name="Group 241"/>
          <p:cNvGrpSpPr/>
          <p:nvPr/>
        </p:nvGrpSpPr>
        <p:grpSpPr>
          <a:xfrm>
            <a:off x="1219200" y="5334000"/>
            <a:ext cx="1828800" cy="304800"/>
            <a:chOff x="1219200" y="1676400"/>
            <a:chExt cx="1828800" cy="304800"/>
          </a:xfrm>
        </p:grpSpPr>
        <p:sp>
          <p:nvSpPr>
            <p:cNvPr id="243" name="Rectangle 242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Rectangle 243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Rectangle 244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1" name="Group 245"/>
          <p:cNvGrpSpPr/>
          <p:nvPr/>
        </p:nvGrpSpPr>
        <p:grpSpPr>
          <a:xfrm>
            <a:off x="1219200" y="5638800"/>
            <a:ext cx="1828800" cy="304800"/>
            <a:chOff x="1219200" y="1676400"/>
            <a:chExt cx="1828800" cy="304800"/>
          </a:xfrm>
        </p:grpSpPr>
        <p:sp>
          <p:nvSpPr>
            <p:cNvPr id="247" name="Rectangle 246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Rectangle 247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Rectangle 248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2" name="Group 249"/>
          <p:cNvGrpSpPr/>
          <p:nvPr/>
        </p:nvGrpSpPr>
        <p:grpSpPr>
          <a:xfrm>
            <a:off x="1219200" y="5943600"/>
            <a:ext cx="1828800" cy="304800"/>
            <a:chOff x="1219200" y="1676400"/>
            <a:chExt cx="1828800" cy="304800"/>
          </a:xfrm>
        </p:grpSpPr>
        <p:sp>
          <p:nvSpPr>
            <p:cNvPr id="251" name="Rectangle 250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Rectangle 251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Rectangle 252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3" name="Group 253"/>
          <p:cNvGrpSpPr/>
          <p:nvPr/>
        </p:nvGrpSpPr>
        <p:grpSpPr>
          <a:xfrm>
            <a:off x="1219200" y="6248400"/>
            <a:ext cx="1828800" cy="304800"/>
            <a:chOff x="1219200" y="1676400"/>
            <a:chExt cx="1828800" cy="304800"/>
          </a:xfrm>
        </p:grpSpPr>
        <p:sp>
          <p:nvSpPr>
            <p:cNvPr id="255" name="Rectangle 254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Rectangle 255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Rectangle 256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90" name="Straight Arrow Connector 189"/>
          <p:cNvCxnSpPr>
            <a:stCxn id="44" idx="1"/>
            <a:endCxn id="220" idx="3"/>
          </p:cNvCxnSpPr>
          <p:nvPr/>
        </p:nvCxnSpPr>
        <p:spPr>
          <a:xfrm rot="10800000" flipV="1">
            <a:off x="3048000" y="3352800"/>
            <a:ext cx="533400" cy="304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2" name="Straight Arrow Connector 191"/>
          <p:cNvCxnSpPr/>
          <p:nvPr/>
        </p:nvCxnSpPr>
        <p:spPr>
          <a:xfrm rot="10800000" flipV="1">
            <a:off x="4191000" y="3429000"/>
            <a:ext cx="38100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Arrow Connector 205"/>
          <p:cNvCxnSpPr/>
          <p:nvPr/>
        </p:nvCxnSpPr>
        <p:spPr>
          <a:xfrm rot="10800000" flipV="1">
            <a:off x="5029200" y="3429000"/>
            <a:ext cx="38100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Arrow Connector 209"/>
          <p:cNvCxnSpPr/>
          <p:nvPr/>
        </p:nvCxnSpPr>
        <p:spPr>
          <a:xfrm rot="10800000" flipV="1">
            <a:off x="5867400" y="3429000"/>
            <a:ext cx="38100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Arrow Connector 213"/>
          <p:cNvCxnSpPr/>
          <p:nvPr/>
        </p:nvCxnSpPr>
        <p:spPr>
          <a:xfrm rot="10800000" flipV="1">
            <a:off x="6629400" y="3429000"/>
            <a:ext cx="38100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749808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Extended Linear Sorter System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grpSp>
        <p:nvGrpSpPr>
          <p:cNvPr id="3" name="Group 13"/>
          <p:cNvGrpSpPr/>
          <p:nvPr/>
        </p:nvGrpSpPr>
        <p:grpSpPr>
          <a:xfrm>
            <a:off x="3581400" y="1676400"/>
            <a:ext cx="5029200" cy="304800"/>
            <a:chOff x="3581400" y="1447800"/>
            <a:chExt cx="5029200" cy="304800"/>
          </a:xfrm>
        </p:grpSpPr>
        <p:sp>
          <p:nvSpPr>
            <p:cNvPr id="5" name="Rectangle 4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14"/>
          <p:cNvGrpSpPr/>
          <p:nvPr/>
        </p:nvGrpSpPr>
        <p:grpSpPr>
          <a:xfrm>
            <a:off x="3581400" y="1981200"/>
            <a:ext cx="5029200" cy="304800"/>
            <a:chOff x="3581400" y="1447800"/>
            <a:chExt cx="5029200" cy="304800"/>
          </a:xfrm>
        </p:grpSpPr>
        <p:sp>
          <p:nvSpPr>
            <p:cNvPr id="16" name="Rectangle 15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21"/>
          <p:cNvGrpSpPr/>
          <p:nvPr/>
        </p:nvGrpSpPr>
        <p:grpSpPr>
          <a:xfrm>
            <a:off x="3581400" y="2286000"/>
            <a:ext cx="5029200" cy="304800"/>
            <a:chOff x="3581400" y="1447800"/>
            <a:chExt cx="5029200" cy="304800"/>
          </a:xfrm>
        </p:grpSpPr>
        <p:sp>
          <p:nvSpPr>
            <p:cNvPr id="23" name="Rectangle 22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28"/>
          <p:cNvGrpSpPr/>
          <p:nvPr/>
        </p:nvGrpSpPr>
        <p:grpSpPr>
          <a:xfrm>
            <a:off x="3581400" y="2590800"/>
            <a:ext cx="5029200" cy="304800"/>
            <a:chOff x="3581400" y="1447800"/>
            <a:chExt cx="5029200" cy="304800"/>
          </a:xfrm>
        </p:grpSpPr>
        <p:sp>
          <p:nvSpPr>
            <p:cNvPr id="30" name="Rectangle 29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35"/>
          <p:cNvGrpSpPr/>
          <p:nvPr/>
        </p:nvGrpSpPr>
        <p:grpSpPr>
          <a:xfrm>
            <a:off x="3581400" y="2895600"/>
            <a:ext cx="5029200" cy="304800"/>
            <a:chOff x="3581400" y="1447800"/>
            <a:chExt cx="5029200" cy="304800"/>
          </a:xfrm>
        </p:grpSpPr>
        <p:sp>
          <p:nvSpPr>
            <p:cNvPr id="37" name="Rectangle 36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42"/>
          <p:cNvGrpSpPr/>
          <p:nvPr/>
        </p:nvGrpSpPr>
        <p:grpSpPr>
          <a:xfrm>
            <a:off x="3581400" y="3200400"/>
            <a:ext cx="5029200" cy="304800"/>
            <a:chOff x="3581400" y="1447800"/>
            <a:chExt cx="5029200" cy="304800"/>
          </a:xfrm>
        </p:grpSpPr>
        <p:sp>
          <p:nvSpPr>
            <p:cNvPr id="44" name="Rectangle 43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49"/>
          <p:cNvGrpSpPr/>
          <p:nvPr/>
        </p:nvGrpSpPr>
        <p:grpSpPr>
          <a:xfrm>
            <a:off x="3581400" y="3505200"/>
            <a:ext cx="5029200" cy="304800"/>
            <a:chOff x="3581400" y="1447800"/>
            <a:chExt cx="5029200" cy="304800"/>
          </a:xfrm>
        </p:grpSpPr>
        <p:sp>
          <p:nvSpPr>
            <p:cNvPr id="51" name="Rectangle 50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</a:t>
              </a:r>
              <a:endParaRPr lang="en-US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56"/>
          <p:cNvGrpSpPr/>
          <p:nvPr/>
        </p:nvGrpSpPr>
        <p:grpSpPr>
          <a:xfrm>
            <a:off x="3581400" y="3810000"/>
            <a:ext cx="5029200" cy="304800"/>
            <a:chOff x="3581400" y="1447800"/>
            <a:chExt cx="5029200" cy="304800"/>
          </a:xfrm>
        </p:grpSpPr>
        <p:sp>
          <p:nvSpPr>
            <p:cNvPr id="58" name="Rectangle 57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</a:t>
              </a:r>
              <a:endParaRPr lang="en-US" dirty="0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63"/>
          <p:cNvGrpSpPr/>
          <p:nvPr/>
        </p:nvGrpSpPr>
        <p:grpSpPr>
          <a:xfrm>
            <a:off x="3581400" y="4114800"/>
            <a:ext cx="5029200" cy="304800"/>
            <a:chOff x="3581400" y="1447800"/>
            <a:chExt cx="5029200" cy="304800"/>
          </a:xfrm>
        </p:grpSpPr>
        <p:sp>
          <p:nvSpPr>
            <p:cNvPr id="65" name="Rectangle 64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6" name="Group 70"/>
          <p:cNvGrpSpPr/>
          <p:nvPr/>
        </p:nvGrpSpPr>
        <p:grpSpPr>
          <a:xfrm>
            <a:off x="3581400" y="4419600"/>
            <a:ext cx="5029200" cy="304800"/>
            <a:chOff x="3581400" y="1447800"/>
            <a:chExt cx="5029200" cy="304800"/>
          </a:xfrm>
        </p:grpSpPr>
        <p:sp>
          <p:nvSpPr>
            <p:cNvPr id="72" name="Rectangle 71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0" name="Group 77"/>
          <p:cNvGrpSpPr/>
          <p:nvPr/>
        </p:nvGrpSpPr>
        <p:grpSpPr>
          <a:xfrm>
            <a:off x="3581400" y="4724400"/>
            <a:ext cx="5029200" cy="304800"/>
            <a:chOff x="3581400" y="1447800"/>
            <a:chExt cx="5029200" cy="304800"/>
          </a:xfrm>
        </p:grpSpPr>
        <p:sp>
          <p:nvSpPr>
            <p:cNvPr id="79" name="Rectangle 78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4" name="Group 84"/>
          <p:cNvGrpSpPr/>
          <p:nvPr/>
        </p:nvGrpSpPr>
        <p:grpSpPr>
          <a:xfrm>
            <a:off x="3581400" y="5029200"/>
            <a:ext cx="5029200" cy="304800"/>
            <a:chOff x="3581400" y="1447800"/>
            <a:chExt cx="5029200" cy="304800"/>
          </a:xfrm>
        </p:grpSpPr>
        <p:sp>
          <p:nvSpPr>
            <p:cNvPr id="86" name="Rectangle 85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8" name="Group 91"/>
          <p:cNvGrpSpPr/>
          <p:nvPr/>
        </p:nvGrpSpPr>
        <p:grpSpPr>
          <a:xfrm>
            <a:off x="3581400" y="5334000"/>
            <a:ext cx="5029200" cy="304800"/>
            <a:chOff x="3581400" y="1447800"/>
            <a:chExt cx="5029200" cy="304800"/>
          </a:xfrm>
        </p:grpSpPr>
        <p:sp>
          <p:nvSpPr>
            <p:cNvPr id="93" name="Rectangle 92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2" name="Group 98"/>
          <p:cNvGrpSpPr/>
          <p:nvPr/>
        </p:nvGrpSpPr>
        <p:grpSpPr>
          <a:xfrm>
            <a:off x="3581400" y="5638800"/>
            <a:ext cx="5029200" cy="304800"/>
            <a:chOff x="3581400" y="1447800"/>
            <a:chExt cx="5029200" cy="304800"/>
          </a:xfrm>
        </p:grpSpPr>
        <p:sp>
          <p:nvSpPr>
            <p:cNvPr id="100" name="Rectangle 99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6" name="Group 105"/>
          <p:cNvGrpSpPr/>
          <p:nvPr/>
        </p:nvGrpSpPr>
        <p:grpSpPr>
          <a:xfrm>
            <a:off x="3581400" y="5943600"/>
            <a:ext cx="5029200" cy="304800"/>
            <a:chOff x="3581400" y="1447800"/>
            <a:chExt cx="5029200" cy="304800"/>
          </a:xfrm>
        </p:grpSpPr>
        <p:sp>
          <p:nvSpPr>
            <p:cNvPr id="107" name="Rectangle 106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0" name="Group 112"/>
          <p:cNvGrpSpPr/>
          <p:nvPr/>
        </p:nvGrpSpPr>
        <p:grpSpPr>
          <a:xfrm>
            <a:off x="3581400" y="6248400"/>
            <a:ext cx="5029200" cy="304800"/>
            <a:chOff x="3581400" y="1447800"/>
            <a:chExt cx="5029200" cy="304800"/>
          </a:xfrm>
        </p:grpSpPr>
        <p:sp>
          <p:nvSpPr>
            <p:cNvPr id="114" name="Rectangle 113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2" name="TextBox 121"/>
          <p:cNvSpPr txBox="1"/>
          <p:nvPr/>
        </p:nvSpPr>
        <p:spPr>
          <a:xfrm rot="19800000">
            <a:off x="1290499" y="1199235"/>
            <a:ext cx="1221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Clock Cycles</a:t>
            </a:r>
            <a:endParaRPr lang="en-US" sz="1400" dirty="0"/>
          </a:p>
        </p:txBody>
      </p:sp>
      <p:sp>
        <p:nvSpPr>
          <p:cNvPr id="124" name="TextBox 123"/>
          <p:cNvSpPr txBox="1"/>
          <p:nvPr/>
        </p:nvSpPr>
        <p:spPr>
          <a:xfrm rot="19800000">
            <a:off x="1974091" y="1131274"/>
            <a:ext cx="12547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Inserted Tags</a:t>
            </a:r>
            <a:endParaRPr lang="en-US" sz="1400" dirty="0"/>
          </a:p>
        </p:txBody>
      </p:sp>
      <p:sp>
        <p:nvSpPr>
          <p:cNvPr id="125" name="TextBox 124"/>
          <p:cNvSpPr txBox="1"/>
          <p:nvPr/>
        </p:nvSpPr>
        <p:spPr>
          <a:xfrm rot="19800000">
            <a:off x="2623627" y="1123036"/>
            <a:ext cx="12987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Sorted Output</a:t>
            </a:r>
            <a:endParaRPr lang="en-US" sz="1400" dirty="0"/>
          </a:p>
        </p:txBody>
      </p:sp>
      <p:grpSp>
        <p:nvGrpSpPr>
          <p:cNvPr id="254" name="Group 125"/>
          <p:cNvGrpSpPr/>
          <p:nvPr/>
        </p:nvGrpSpPr>
        <p:grpSpPr>
          <a:xfrm>
            <a:off x="3581400" y="1371600"/>
            <a:ext cx="5029200" cy="304800"/>
            <a:chOff x="3581400" y="1447800"/>
            <a:chExt cx="5029200" cy="304800"/>
          </a:xfrm>
        </p:grpSpPr>
        <p:sp>
          <p:nvSpPr>
            <p:cNvPr id="127" name="Rectangle 126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Node 1</a:t>
              </a:r>
              <a:endParaRPr lang="en-US" sz="1600" dirty="0"/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Node 2</a:t>
              </a:r>
              <a:endParaRPr lang="en-US" sz="1600" dirty="0"/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Node 3</a:t>
              </a:r>
              <a:endParaRPr lang="en-US" sz="1600" dirty="0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Node 4</a:t>
              </a:r>
              <a:endParaRPr lang="en-US" sz="1600" dirty="0"/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Node 5</a:t>
              </a:r>
              <a:endParaRPr lang="en-US" sz="1600" dirty="0"/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Node 6</a:t>
              </a:r>
              <a:endParaRPr lang="en-US" sz="1600" dirty="0"/>
            </a:p>
          </p:txBody>
        </p:sp>
      </p:grpSp>
      <p:grpSp>
        <p:nvGrpSpPr>
          <p:cNvPr id="258" name="Group 190"/>
          <p:cNvGrpSpPr/>
          <p:nvPr/>
        </p:nvGrpSpPr>
        <p:grpSpPr>
          <a:xfrm>
            <a:off x="1219200" y="1676400"/>
            <a:ext cx="1828800" cy="304800"/>
            <a:chOff x="1219200" y="1676400"/>
            <a:chExt cx="1828800" cy="304800"/>
          </a:xfrm>
        </p:grpSpPr>
        <p:sp>
          <p:nvSpPr>
            <p:cNvPr id="195" name="Rectangle 194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96" name="Rectangle 195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</p:grpSp>
      <p:grpSp>
        <p:nvGrpSpPr>
          <p:cNvPr id="259" name="Group 197"/>
          <p:cNvGrpSpPr/>
          <p:nvPr/>
        </p:nvGrpSpPr>
        <p:grpSpPr>
          <a:xfrm>
            <a:off x="1219200" y="1981200"/>
            <a:ext cx="1828800" cy="304800"/>
            <a:chOff x="1219200" y="1676400"/>
            <a:chExt cx="1828800" cy="304800"/>
          </a:xfrm>
        </p:grpSpPr>
        <p:sp>
          <p:nvSpPr>
            <p:cNvPr id="199" name="Rectangle 198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</p:grpSp>
      <p:grpSp>
        <p:nvGrpSpPr>
          <p:cNvPr id="260" name="Group 201"/>
          <p:cNvGrpSpPr/>
          <p:nvPr/>
        </p:nvGrpSpPr>
        <p:grpSpPr>
          <a:xfrm>
            <a:off x="1219200" y="2286000"/>
            <a:ext cx="1828800" cy="304800"/>
            <a:chOff x="1219200" y="1676400"/>
            <a:chExt cx="1828800" cy="304800"/>
          </a:xfrm>
        </p:grpSpPr>
        <p:sp>
          <p:nvSpPr>
            <p:cNvPr id="203" name="Rectangle 202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Rectangle 204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</p:grpSp>
      <p:grpSp>
        <p:nvGrpSpPr>
          <p:cNvPr id="261" name="Group 205"/>
          <p:cNvGrpSpPr/>
          <p:nvPr/>
        </p:nvGrpSpPr>
        <p:grpSpPr>
          <a:xfrm>
            <a:off x="1219200" y="2590800"/>
            <a:ext cx="1828800" cy="304800"/>
            <a:chOff x="1219200" y="1676400"/>
            <a:chExt cx="1828800" cy="304800"/>
          </a:xfrm>
        </p:grpSpPr>
        <p:sp>
          <p:nvSpPr>
            <p:cNvPr id="207" name="Rectangle 206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208" name="Rectangle 207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 208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</p:grpSp>
      <p:grpSp>
        <p:nvGrpSpPr>
          <p:cNvPr id="262" name="Group 209"/>
          <p:cNvGrpSpPr/>
          <p:nvPr/>
        </p:nvGrpSpPr>
        <p:grpSpPr>
          <a:xfrm>
            <a:off x="1219200" y="2895600"/>
            <a:ext cx="1828800" cy="304800"/>
            <a:chOff x="1219200" y="1676400"/>
            <a:chExt cx="1828800" cy="304800"/>
          </a:xfrm>
        </p:grpSpPr>
        <p:sp>
          <p:nvSpPr>
            <p:cNvPr id="211" name="Rectangle 210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212" name="Rectangle 211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Rectangle 212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</p:grpSp>
      <p:grpSp>
        <p:nvGrpSpPr>
          <p:cNvPr id="263" name="Group 213"/>
          <p:cNvGrpSpPr/>
          <p:nvPr/>
        </p:nvGrpSpPr>
        <p:grpSpPr>
          <a:xfrm>
            <a:off x="1219200" y="3200400"/>
            <a:ext cx="1828800" cy="304800"/>
            <a:chOff x="1219200" y="1676400"/>
            <a:chExt cx="1828800" cy="304800"/>
          </a:xfrm>
        </p:grpSpPr>
        <p:sp>
          <p:nvSpPr>
            <p:cNvPr id="215" name="Rectangle 214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216" name="Rectangle 215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Rectangle 216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</a:t>
              </a:r>
              <a:endParaRPr lang="en-US" dirty="0"/>
            </a:p>
          </p:txBody>
        </p:sp>
      </p:grpSp>
      <p:grpSp>
        <p:nvGrpSpPr>
          <p:cNvPr id="264" name="Group 217"/>
          <p:cNvGrpSpPr/>
          <p:nvPr/>
        </p:nvGrpSpPr>
        <p:grpSpPr>
          <a:xfrm>
            <a:off x="1219200" y="3505200"/>
            <a:ext cx="1828800" cy="304800"/>
            <a:chOff x="1219200" y="1676400"/>
            <a:chExt cx="1828800" cy="304800"/>
          </a:xfrm>
        </p:grpSpPr>
        <p:sp>
          <p:nvSpPr>
            <p:cNvPr id="219" name="Rectangle 218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21" name="Rectangle 220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</p:grpSp>
      <p:grpSp>
        <p:nvGrpSpPr>
          <p:cNvPr id="265" name="Group 221"/>
          <p:cNvGrpSpPr/>
          <p:nvPr/>
        </p:nvGrpSpPr>
        <p:grpSpPr>
          <a:xfrm>
            <a:off x="1219200" y="3810000"/>
            <a:ext cx="1828800" cy="304800"/>
            <a:chOff x="1219200" y="1676400"/>
            <a:chExt cx="1828800" cy="304800"/>
          </a:xfrm>
        </p:grpSpPr>
        <p:sp>
          <p:nvSpPr>
            <p:cNvPr id="223" name="Rectangle 222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224" name="Rectangle 223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225" name="Rectangle 224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8</a:t>
              </a:r>
              <a:endParaRPr lang="en-US" dirty="0"/>
            </a:p>
          </p:txBody>
        </p:sp>
      </p:grpSp>
      <p:grpSp>
        <p:nvGrpSpPr>
          <p:cNvPr id="266" name="Group 225"/>
          <p:cNvGrpSpPr/>
          <p:nvPr/>
        </p:nvGrpSpPr>
        <p:grpSpPr>
          <a:xfrm>
            <a:off x="1219200" y="4114800"/>
            <a:ext cx="1828800" cy="304800"/>
            <a:chOff x="1219200" y="1676400"/>
            <a:chExt cx="1828800" cy="304800"/>
          </a:xfrm>
        </p:grpSpPr>
        <p:sp>
          <p:nvSpPr>
            <p:cNvPr id="227" name="Rectangle 226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Rectangle 227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7" name="Group 229"/>
          <p:cNvGrpSpPr/>
          <p:nvPr/>
        </p:nvGrpSpPr>
        <p:grpSpPr>
          <a:xfrm>
            <a:off x="1219200" y="4419600"/>
            <a:ext cx="1828800" cy="304800"/>
            <a:chOff x="1219200" y="1676400"/>
            <a:chExt cx="1828800" cy="304800"/>
          </a:xfrm>
        </p:grpSpPr>
        <p:sp>
          <p:nvSpPr>
            <p:cNvPr id="231" name="Rectangle 230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Rectangle 231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Rectangle 232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8" name="Group 233"/>
          <p:cNvGrpSpPr/>
          <p:nvPr/>
        </p:nvGrpSpPr>
        <p:grpSpPr>
          <a:xfrm>
            <a:off x="1219200" y="4724400"/>
            <a:ext cx="1828800" cy="304800"/>
            <a:chOff x="1219200" y="1676400"/>
            <a:chExt cx="1828800" cy="304800"/>
          </a:xfrm>
        </p:grpSpPr>
        <p:sp>
          <p:nvSpPr>
            <p:cNvPr id="235" name="Rectangle 234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Rectangle 235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Rectangle 236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9" name="Group 237"/>
          <p:cNvGrpSpPr/>
          <p:nvPr/>
        </p:nvGrpSpPr>
        <p:grpSpPr>
          <a:xfrm>
            <a:off x="1219200" y="5029200"/>
            <a:ext cx="1828800" cy="304800"/>
            <a:chOff x="1219200" y="1676400"/>
            <a:chExt cx="1828800" cy="304800"/>
          </a:xfrm>
        </p:grpSpPr>
        <p:sp>
          <p:nvSpPr>
            <p:cNvPr id="239" name="Rectangle 238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Rectangle 239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0" name="Group 241"/>
          <p:cNvGrpSpPr/>
          <p:nvPr/>
        </p:nvGrpSpPr>
        <p:grpSpPr>
          <a:xfrm>
            <a:off x="1219200" y="5334000"/>
            <a:ext cx="1828800" cy="304800"/>
            <a:chOff x="1219200" y="1676400"/>
            <a:chExt cx="1828800" cy="304800"/>
          </a:xfrm>
        </p:grpSpPr>
        <p:sp>
          <p:nvSpPr>
            <p:cNvPr id="243" name="Rectangle 242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Rectangle 243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Rectangle 244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1" name="Group 245"/>
          <p:cNvGrpSpPr/>
          <p:nvPr/>
        </p:nvGrpSpPr>
        <p:grpSpPr>
          <a:xfrm>
            <a:off x="1219200" y="5638800"/>
            <a:ext cx="1828800" cy="304800"/>
            <a:chOff x="1219200" y="1676400"/>
            <a:chExt cx="1828800" cy="304800"/>
          </a:xfrm>
        </p:grpSpPr>
        <p:sp>
          <p:nvSpPr>
            <p:cNvPr id="247" name="Rectangle 246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Rectangle 247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Rectangle 248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2" name="Group 249"/>
          <p:cNvGrpSpPr/>
          <p:nvPr/>
        </p:nvGrpSpPr>
        <p:grpSpPr>
          <a:xfrm>
            <a:off x="1219200" y="5943600"/>
            <a:ext cx="1828800" cy="304800"/>
            <a:chOff x="1219200" y="1676400"/>
            <a:chExt cx="1828800" cy="304800"/>
          </a:xfrm>
        </p:grpSpPr>
        <p:sp>
          <p:nvSpPr>
            <p:cNvPr id="251" name="Rectangle 250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Rectangle 251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Rectangle 252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3" name="Group 253"/>
          <p:cNvGrpSpPr/>
          <p:nvPr/>
        </p:nvGrpSpPr>
        <p:grpSpPr>
          <a:xfrm>
            <a:off x="1219200" y="6248400"/>
            <a:ext cx="1828800" cy="304800"/>
            <a:chOff x="1219200" y="1676400"/>
            <a:chExt cx="1828800" cy="304800"/>
          </a:xfrm>
        </p:grpSpPr>
        <p:sp>
          <p:nvSpPr>
            <p:cNvPr id="255" name="Rectangle 254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Rectangle 255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Rectangle 256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90" name="Straight Arrow Connector 189"/>
          <p:cNvCxnSpPr>
            <a:stCxn id="51" idx="1"/>
            <a:endCxn id="224" idx="3"/>
          </p:cNvCxnSpPr>
          <p:nvPr/>
        </p:nvCxnSpPr>
        <p:spPr>
          <a:xfrm rot="10800000" flipV="1">
            <a:off x="3048000" y="3657600"/>
            <a:ext cx="533400" cy="304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749808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Extended Linear Sorter System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grpSp>
        <p:nvGrpSpPr>
          <p:cNvPr id="3" name="Group 13"/>
          <p:cNvGrpSpPr/>
          <p:nvPr/>
        </p:nvGrpSpPr>
        <p:grpSpPr>
          <a:xfrm>
            <a:off x="3581400" y="1676400"/>
            <a:ext cx="5029200" cy="304800"/>
            <a:chOff x="3581400" y="1447800"/>
            <a:chExt cx="5029200" cy="304800"/>
          </a:xfrm>
        </p:grpSpPr>
        <p:sp>
          <p:nvSpPr>
            <p:cNvPr id="5" name="Rectangle 4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14"/>
          <p:cNvGrpSpPr/>
          <p:nvPr/>
        </p:nvGrpSpPr>
        <p:grpSpPr>
          <a:xfrm>
            <a:off x="3581400" y="1981200"/>
            <a:ext cx="5029200" cy="304800"/>
            <a:chOff x="3581400" y="1447800"/>
            <a:chExt cx="5029200" cy="304800"/>
          </a:xfrm>
        </p:grpSpPr>
        <p:sp>
          <p:nvSpPr>
            <p:cNvPr id="16" name="Rectangle 15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21"/>
          <p:cNvGrpSpPr/>
          <p:nvPr/>
        </p:nvGrpSpPr>
        <p:grpSpPr>
          <a:xfrm>
            <a:off x="3581400" y="2286000"/>
            <a:ext cx="5029200" cy="304800"/>
            <a:chOff x="3581400" y="1447800"/>
            <a:chExt cx="5029200" cy="304800"/>
          </a:xfrm>
        </p:grpSpPr>
        <p:sp>
          <p:nvSpPr>
            <p:cNvPr id="23" name="Rectangle 22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28"/>
          <p:cNvGrpSpPr/>
          <p:nvPr/>
        </p:nvGrpSpPr>
        <p:grpSpPr>
          <a:xfrm>
            <a:off x="3581400" y="2590800"/>
            <a:ext cx="5029200" cy="304800"/>
            <a:chOff x="3581400" y="1447800"/>
            <a:chExt cx="5029200" cy="304800"/>
          </a:xfrm>
        </p:grpSpPr>
        <p:sp>
          <p:nvSpPr>
            <p:cNvPr id="30" name="Rectangle 29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35"/>
          <p:cNvGrpSpPr/>
          <p:nvPr/>
        </p:nvGrpSpPr>
        <p:grpSpPr>
          <a:xfrm>
            <a:off x="3581400" y="2895600"/>
            <a:ext cx="5029200" cy="304800"/>
            <a:chOff x="3581400" y="1447800"/>
            <a:chExt cx="5029200" cy="304800"/>
          </a:xfrm>
        </p:grpSpPr>
        <p:sp>
          <p:nvSpPr>
            <p:cNvPr id="37" name="Rectangle 36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42"/>
          <p:cNvGrpSpPr/>
          <p:nvPr/>
        </p:nvGrpSpPr>
        <p:grpSpPr>
          <a:xfrm>
            <a:off x="3581400" y="3200400"/>
            <a:ext cx="5029200" cy="304800"/>
            <a:chOff x="3581400" y="1447800"/>
            <a:chExt cx="5029200" cy="304800"/>
          </a:xfrm>
        </p:grpSpPr>
        <p:sp>
          <p:nvSpPr>
            <p:cNvPr id="44" name="Rectangle 43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49"/>
          <p:cNvGrpSpPr/>
          <p:nvPr/>
        </p:nvGrpSpPr>
        <p:grpSpPr>
          <a:xfrm>
            <a:off x="3581400" y="3505200"/>
            <a:ext cx="5029200" cy="304800"/>
            <a:chOff x="3581400" y="1447800"/>
            <a:chExt cx="5029200" cy="304800"/>
          </a:xfrm>
        </p:grpSpPr>
        <p:sp>
          <p:nvSpPr>
            <p:cNvPr id="51" name="Rectangle 50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</a:t>
              </a:r>
              <a:endParaRPr lang="en-US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56"/>
          <p:cNvGrpSpPr/>
          <p:nvPr/>
        </p:nvGrpSpPr>
        <p:grpSpPr>
          <a:xfrm>
            <a:off x="3581400" y="3810000"/>
            <a:ext cx="5029200" cy="304800"/>
            <a:chOff x="3581400" y="1447800"/>
            <a:chExt cx="5029200" cy="304800"/>
          </a:xfrm>
        </p:grpSpPr>
        <p:sp>
          <p:nvSpPr>
            <p:cNvPr id="58" name="Rectangle 57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</a:t>
              </a:r>
              <a:endParaRPr lang="en-US" dirty="0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63"/>
          <p:cNvGrpSpPr/>
          <p:nvPr/>
        </p:nvGrpSpPr>
        <p:grpSpPr>
          <a:xfrm>
            <a:off x="3581400" y="4114800"/>
            <a:ext cx="5029200" cy="304800"/>
            <a:chOff x="3581400" y="1447800"/>
            <a:chExt cx="5029200" cy="304800"/>
          </a:xfrm>
        </p:grpSpPr>
        <p:sp>
          <p:nvSpPr>
            <p:cNvPr id="65" name="Rectangle 64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</a:t>
              </a:r>
              <a:endParaRPr lang="en-US" dirty="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6" name="Group 70"/>
          <p:cNvGrpSpPr/>
          <p:nvPr/>
        </p:nvGrpSpPr>
        <p:grpSpPr>
          <a:xfrm>
            <a:off x="3581400" y="4419600"/>
            <a:ext cx="5029200" cy="304800"/>
            <a:chOff x="3581400" y="1447800"/>
            <a:chExt cx="5029200" cy="304800"/>
          </a:xfrm>
        </p:grpSpPr>
        <p:sp>
          <p:nvSpPr>
            <p:cNvPr id="72" name="Rectangle 71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0" name="Group 77"/>
          <p:cNvGrpSpPr/>
          <p:nvPr/>
        </p:nvGrpSpPr>
        <p:grpSpPr>
          <a:xfrm>
            <a:off x="3581400" y="4724400"/>
            <a:ext cx="5029200" cy="304800"/>
            <a:chOff x="3581400" y="1447800"/>
            <a:chExt cx="5029200" cy="304800"/>
          </a:xfrm>
        </p:grpSpPr>
        <p:sp>
          <p:nvSpPr>
            <p:cNvPr id="79" name="Rectangle 78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4" name="Group 84"/>
          <p:cNvGrpSpPr/>
          <p:nvPr/>
        </p:nvGrpSpPr>
        <p:grpSpPr>
          <a:xfrm>
            <a:off x="3581400" y="5029200"/>
            <a:ext cx="5029200" cy="304800"/>
            <a:chOff x="3581400" y="1447800"/>
            <a:chExt cx="5029200" cy="304800"/>
          </a:xfrm>
        </p:grpSpPr>
        <p:sp>
          <p:nvSpPr>
            <p:cNvPr id="86" name="Rectangle 85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8" name="Group 91"/>
          <p:cNvGrpSpPr/>
          <p:nvPr/>
        </p:nvGrpSpPr>
        <p:grpSpPr>
          <a:xfrm>
            <a:off x="3581400" y="5334000"/>
            <a:ext cx="5029200" cy="304800"/>
            <a:chOff x="3581400" y="1447800"/>
            <a:chExt cx="5029200" cy="304800"/>
          </a:xfrm>
        </p:grpSpPr>
        <p:sp>
          <p:nvSpPr>
            <p:cNvPr id="93" name="Rectangle 92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2" name="Group 98"/>
          <p:cNvGrpSpPr/>
          <p:nvPr/>
        </p:nvGrpSpPr>
        <p:grpSpPr>
          <a:xfrm>
            <a:off x="3581400" y="5638800"/>
            <a:ext cx="5029200" cy="304800"/>
            <a:chOff x="3581400" y="1447800"/>
            <a:chExt cx="5029200" cy="304800"/>
          </a:xfrm>
        </p:grpSpPr>
        <p:sp>
          <p:nvSpPr>
            <p:cNvPr id="100" name="Rectangle 99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6" name="Group 105"/>
          <p:cNvGrpSpPr/>
          <p:nvPr/>
        </p:nvGrpSpPr>
        <p:grpSpPr>
          <a:xfrm>
            <a:off x="3581400" y="5943600"/>
            <a:ext cx="5029200" cy="304800"/>
            <a:chOff x="3581400" y="1447800"/>
            <a:chExt cx="5029200" cy="304800"/>
          </a:xfrm>
        </p:grpSpPr>
        <p:sp>
          <p:nvSpPr>
            <p:cNvPr id="107" name="Rectangle 106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0" name="Group 112"/>
          <p:cNvGrpSpPr/>
          <p:nvPr/>
        </p:nvGrpSpPr>
        <p:grpSpPr>
          <a:xfrm>
            <a:off x="3581400" y="6248400"/>
            <a:ext cx="5029200" cy="304800"/>
            <a:chOff x="3581400" y="1447800"/>
            <a:chExt cx="5029200" cy="304800"/>
          </a:xfrm>
        </p:grpSpPr>
        <p:sp>
          <p:nvSpPr>
            <p:cNvPr id="114" name="Rectangle 113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2" name="TextBox 121"/>
          <p:cNvSpPr txBox="1"/>
          <p:nvPr/>
        </p:nvSpPr>
        <p:spPr>
          <a:xfrm rot="19800000">
            <a:off x="1290499" y="1199235"/>
            <a:ext cx="1221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Clock Cycles</a:t>
            </a:r>
            <a:endParaRPr lang="en-US" sz="1400" dirty="0"/>
          </a:p>
        </p:txBody>
      </p:sp>
      <p:sp>
        <p:nvSpPr>
          <p:cNvPr id="124" name="TextBox 123"/>
          <p:cNvSpPr txBox="1"/>
          <p:nvPr/>
        </p:nvSpPr>
        <p:spPr>
          <a:xfrm rot="19800000">
            <a:off x="1974091" y="1131274"/>
            <a:ext cx="12547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Inserted Tags</a:t>
            </a:r>
            <a:endParaRPr lang="en-US" sz="1400" dirty="0"/>
          </a:p>
        </p:txBody>
      </p:sp>
      <p:sp>
        <p:nvSpPr>
          <p:cNvPr id="125" name="TextBox 124"/>
          <p:cNvSpPr txBox="1"/>
          <p:nvPr/>
        </p:nvSpPr>
        <p:spPr>
          <a:xfrm rot="19800000">
            <a:off x="2623627" y="1123036"/>
            <a:ext cx="12987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Sorted Output</a:t>
            </a:r>
            <a:endParaRPr lang="en-US" sz="1400" dirty="0"/>
          </a:p>
        </p:txBody>
      </p:sp>
      <p:grpSp>
        <p:nvGrpSpPr>
          <p:cNvPr id="254" name="Group 125"/>
          <p:cNvGrpSpPr/>
          <p:nvPr/>
        </p:nvGrpSpPr>
        <p:grpSpPr>
          <a:xfrm>
            <a:off x="3581400" y="1371600"/>
            <a:ext cx="5029200" cy="304800"/>
            <a:chOff x="3581400" y="1447800"/>
            <a:chExt cx="5029200" cy="304800"/>
          </a:xfrm>
        </p:grpSpPr>
        <p:sp>
          <p:nvSpPr>
            <p:cNvPr id="127" name="Rectangle 126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Node 1</a:t>
              </a:r>
              <a:endParaRPr lang="en-US" sz="1600" dirty="0"/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Node 2</a:t>
              </a:r>
              <a:endParaRPr lang="en-US" sz="1600" dirty="0"/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Node 3</a:t>
              </a:r>
              <a:endParaRPr lang="en-US" sz="1600" dirty="0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Node 4</a:t>
              </a:r>
              <a:endParaRPr lang="en-US" sz="1600" dirty="0"/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Node 5</a:t>
              </a:r>
              <a:endParaRPr lang="en-US" sz="1600" dirty="0"/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Node 6</a:t>
              </a:r>
              <a:endParaRPr lang="en-US" sz="1600" dirty="0"/>
            </a:p>
          </p:txBody>
        </p:sp>
      </p:grpSp>
      <p:grpSp>
        <p:nvGrpSpPr>
          <p:cNvPr id="258" name="Group 190"/>
          <p:cNvGrpSpPr/>
          <p:nvPr/>
        </p:nvGrpSpPr>
        <p:grpSpPr>
          <a:xfrm>
            <a:off x="1219200" y="1676400"/>
            <a:ext cx="1828800" cy="304800"/>
            <a:chOff x="1219200" y="1676400"/>
            <a:chExt cx="1828800" cy="304800"/>
          </a:xfrm>
        </p:grpSpPr>
        <p:sp>
          <p:nvSpPr>
            <p:cNvPr id="195" name="Rectangle 194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96" name="Rectangle 195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</p:grpSp>
      <p:grpSp>
        <p:nvGrpSpPr>
          <p:cNvPr id="259" name="Group 197"/>
          <p:cNvGrpSpPr/>
          <p:nvPr/>
        </p:nvGrpSpPr>
        <p:grpSpPr>
          <a:xfrm>
            <a:off x="1219200" y="1981200"/>
            <a:ext cx="1828800" cy="304800"/>
            <a:chOff x="1219200" y="1676400"/>
            <a:chExt cx="1828800" cy="304800"/>
          </a:xfrm>
        </p:grpSpPr>
        <p:sp>
          <p:nvSpPr>
            <p:cNvPr id="199" name="Rectangle 198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</p:grpSp>
      <p:grpSp>
        <p:nvGrpSpPr>
          <p:cNvPr id="260" name="Group 201"/>
          <p:cNvGrpSpPr/>
          <p:nvPr/>
        </p:nvGrpSpPr>
        <p:grpSpPr>
          <a:xfrm>
            <a:off x="1219200" y="2286000"/>
            <a:ext cx="1828800" cy="304800"/>
            <a:chOff x="1219200" y="1676400"/>
            <a:chExt cx="1828800" cy="304800"/>
          </a:xfrm>
        </p:grpSpPr>
        <p:sp>
          <p:nvSpPr>
            <p:cNvPr id="203" name="Rectangle 202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Rectangle 204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</p:grpSp>
      <p:grpSp>
        <p:nvGrpSpPr>
          <p:cNvPr id="261" name="Group 205"/>
          <p:cNvGrpSpPr/>
          <p:nvPr/>
        </p:nvGrpSpPr>
        <p:grpSpPr>
          <a:xfrm>
            <a:off x="1219200" y="2590800"/>
            <a:ext cx="1828800" cy="304800"/>
            <a:chOff x="1219200" y="1676400"/>
            <a:chExt cx="1828800" cy="304800"/>
          </a:xfrm>
        </p:grpSpPr>
        <p:sp>
          <p:nvSpPr>
            <p:cNvPr id="207" name="Rectangle 206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208" name="Rectangle 207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 208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</p:grpSp>
      <p:grpSp>
        <p:nvGrpSpPr>
          <p:cNvPr id="262" name="Group 209"/>
          <p:cNvGrpSpPr/>
          <p:nvPr/>
        </p:nvGrpSpPr>
        <p:grpSpPr>
          <a:xfrm>
            <a:off x="1219200" y="2895600"/>
            <a:ext cx="1828800" cy="304800"/>
            <a:chOff x="1219200" y="1676400"/>
            <a:chExt cx="1828800" cy="304800"/>
          </a:xfrm>
        </p:grpSpPr>
        <p:sp>
          <p:nvSpPr>
            <p:cNvPr id="211" name="Rectangle 210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212" name="Rectangle 211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Rectangle 212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</p:grpSp>
      <p:grpSp>
        <p:nvGrpSpPr>
          <p:cNvPr id="263" name="Group 213"/>
          <p:cNvGrpSpPr/>
          <p:nvPr/>
        </p:nvGrpSpPr>
        <p:grpSpPr>
          <a:xfrm>
            <a:off x="1219200" y="3200400"/>
            <a:ext cx="1828800" cy="304800"/>
            <a:chOff x="1219200" y="1676400"/>
            <a:chExt cx="1828800" cy="304800"/>
          </a:xfrm>
        </p:grpSpPr>
        <p:sp>
          <p:nvSpPr>
            <p:cNvPr id="215" name="Rectangle 214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216" name="Rectangle 215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Rectangle 216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</a:t>
              </a:r>
              <a:endParaRPr lang="en-US" dirty="0"/>
            </a:p>
          </p:txBody>
        </p:sp>
      </p:grpSp>
      <p:grpSp>
        <p:nvGrpSpPr>
          <p:cNvPr id="264" name="Group 217"/>
          <p:cNvGrpSpPr/>
          <p:nvPr/>
        </p:nvGrpSpPr>
        <p:grpSpPr>
          <a:xfrm>
            <a:off x="1219200" y="3505200"/>
            <a:ext cx="1828800" cy="304800"/>
            <a:chOff x="1219200" y="1676400"/>
            <a:chExt cx="1828800" cy="304800"/>
          </a:xfrm>
        </p:grpSpPr>
        <p:sp>
          <p:nvSpPr>
            <p:cNvPr id="219" name="Rectangle 218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21" name="Rectangle 220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</p:grpSp>
      <p:grpSp>
        <p:nvGrpSpPr>
          <p:cNvPr id="265" name="Group 221"/>
          <p:cNvGrpSpPr/>
          <p:nvPr/>
        </p:nvGrpSpPr>
        <p:grpSpPr>
          <a:xfrm>
            <a:off x="1219200" y="3810000"/>
            <a:ext cx="1828800" cy="304800"/>
            <a:chOff x="1219200" y="1676400"/>
            <a:chExt cx="1828800" cy="304800"/>
          </a:xfrm>
        </p:grpSpPr>
        <p:sp>
          <p:nvSpPr>
            <p:cNvPr id="223" name="Rectangle 222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224" name="Rectangle 223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225" name="Rectangle 224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8</a:t>
              </a:r>
              <a:endParaRPr lang="en-US" dirty="0"/>
            </a:p>
          </p:txBody>
        </p:sp>
      </p:grpSp>
      <p:grpSp>
        <p:nvGrpSpPr>
          <p:cNvPr id="266" name="Group 225"/>
          <p:cNvGrpSpPr/>
          <p:nvPr/>
        </p:nvGrpSpPr>
        <p:grpSpPr>
          <a:xfrm>
            <a:off x="1219200" y="4114800"/>
            <a:ext cx="1828800" cy="304800"/>
            <a:chOff x="1219200" y="1676400"/>
            <a:chExt cx="1828800" cy="304800"/>
          </a:xfrm>
        </p:grpSpPr>
        <p:sp>
          <p:nvSpPr>
            <p:cNvPr id="227" name="Rectangle 226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228" name="Rectangle 227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</p:grpSp>
      <p:grpSp>
        <p:nvGrpSpPr>
          <p:cNvPr id="267" name="Group 229"/>
          <p:cNvGrpSpPr/>
          <p:nvPr/>
        </p:nvGrpSpPr>
        <p:grpSpPr>
          <a:xfrm>
            <a:off x="1219200" y="4419600"/>
            <a:ext cx="1828800" cy="304800"/>
            <a:chOff x="1219200" y="1676400"/>
            <a:chExt cx="1828800" cy="304800"/>
          </a:xfrm>
        </p:grpSpPr>
        <p:sp>
          <p:nvSpPr>
            <p:cNvPr id="231" name="Rectangle 230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Rectangle 231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Rectangle 232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8" name="Group 233"/>
          <p:cNvGrpSpPr/>
          <p:nvPr/>
        </p:nvGrpSpPr>
        <p:grpSpPr>
          <a:xfrm>
            <a:off x="1219200" y="4724400"/>
            <a:ext cx="1828800" cy="304800"/>
            <a:chOff x="1219200" y="1676400"/>
            <a:chExt cx="1828800" cy="304800"/>
          </a:xfrm>
        </p:grpSpPr>
        <p:sp>
          <p:nvSpPr>
            <p:cNvPr id="235" name="Rectangle 234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Rectangle 235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Rectangle 236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9" name="Group 237"/>
          <p:cNvGrpSpPr/>
          <p:nvPr/>
        </p:nvGrpSpPr>
        <p:grpSpPr>
          <a:xfrm>
            <a:off x="1219200" y="5029200"/>
            <a:ext cx="1828800" cy="304800"/>
            <a:chOff x="1219200" y="1676400"/>
            <a:chExt cx="1828800" cy="304800"/>
          </a:xfrm>
        </p:grpSpPr>
        <p:sp>
          <p:nvSpPr>
            <p:cNvPr id="239" name="Rectangle 238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Rectangle 239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0" name="Group 241"/>
          <p:cNvGrpSpPr/>
          <p:nvPr/>
        </p:nvGrpSpPr>
        <p:grpSpPr>
          <a:xfrm>
            <a:off x="1219200" y="5334000"/>
            <a:ext cx="1828800" cy="304800"/>
            <a:chOff x="1219200" y="1676400"/>
            <a:chExt cx="1828800" cy="304800"/>
          </a:xfrm>
        </p:grpSpPr>
        <p:sp>
          <p:nvSpPr>
            <p:cNvPr id="243" name="Rectangle 242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Rectangle 243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Rectangle 244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1" name="Group 245"/>
          <p:cNvGrpSpPr/>
          <p:nvPr/>
        </p:nvGrpSpPr>
        <p:grpSpPr>
          <a:xfrm>
            <a:off x="1219200" y="5638800"/>
            <a:ext cx="1828800" cy="304800"/>
            <a:chOff x="1219200" y="1676400"/>
            <a:chExt cx="1828800" cy="304800"/>
          </a:xfrm>
        </p:grpSpPr>
        <p:sp>
          <p:nvSpPr>
            <p:cNvPr id="247" name="Rectangle 246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Rectangle 247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Rectangle 248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2" name="Group 249"/>
          <p:cNvGrpSpPr/>
          <p:nvPr/>
        </p:nvGrpSpPr>
        <p:grpSpPr>
          <a:xfrm>
            <a:off x="1219200" y="5943600"/>
            <a:ext cx="1828800" cy="304800"/>
            <a:chOff x="1219200" y="1676400"/>
            <a:chExt cx="1828800" cy="304800"/>
          </a:xfrm>
        </p:grpSpPr>
        <p:sp>
          <p:nvSpPr>
            <p:cNvPr id="251" name="Rectangle 250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Rectangle 251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Rectangle 252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3" name="Group 253"/>
          <p:cNvGrpSpPr/>
          <p:nvPr/>
        </p:nvGrpSpPr>
        <p:grpSpPr>
          <a:xfrm>
            <a:off x="1219200" y="6248400"/>
            <a:ext cx="1828800" cy="304800"/>
            <a:chOff x="1219200" y="1676400"/>
            <a:chExt cx="1828800" cy="304800"/>
          </a:xfrm>
        </p:grpSpPr>
        <p:sp>
          <p:nvSpPr>
            <p:cNvPr id="255" name="Rectangle 254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Rectangle 255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Rectangle 256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90" name="Straight Arrow Connector 189"/>
          <p:cNvCxnSpPr>
            <a:stCxn id="58" idx="1"/>
            <a:endCxn id="228" idx="3"/>
          </p:cNvCxnSpPr>
          <p:nvPr/>
        </p:nvCxnSpPr>
        <p:spPr>
          <a:xfrm rot="10800000" flipV="1">
            <a:off x="3048000" y="3962400"/>
            <a:ext cx="533400" cy="304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749808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Interleaved Linear Sorter System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grpSp>
        <p:nvGrpSpPr>
          <p:cNvPr id="3" name="Group 13"/>
          <p:cNvGrpSpPr/>
          <p:nvPr/>
        </p:nvGrpSpPr>
        <p:grpSpPr>
          <a:xfrm>
            <a:off x="3581400" y="1676400"/>
            <a:ext cx="5029200" cy="304800"/>
            <a:chOff x="3581400" y="1447800"/>
            <a:chExt cx="5029200" cy="304800"/>
          </a:xfrm>
        </p:grpSpPr>
        <p:sp>
          <p:nvSpPr>
            <p:cNvPr id="5" name="Rectangle 4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14"/>
          <p:cNvGrpSpPr/>
          <p:nvPr/>
        </p:nvGrpSpPr>
        <p:grpSpPr>
          <a:xfrm>
            <a:off x="3581400" y="1981200"/>
            <a:ext cx="5029200" cy="304800"/>
            <a:chOff x="3581400" y="1447800"/>
            <a:chExt cx="5029200" cy="304800"/>
          </a:xfrm>
        </p:grpSpPr>
        <p:sp>
          <p:nvSpPr>
            <p:cNvPr id="16" name="Rectangle 15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21"/>
          <p:cNvGrpSpPr/>
          <p:nvPr/>
        </p:nvGrpSpPr>
        <p:grpSpPr>
          <a:xfrm>
            <a:off x="3581400" y="2286000"/>
            <a:ext cx="5029200" cy="304800"/>
            <a:chOff x="3581400" y="1447800"/>
            <a:chExt cx="5029200" cy="304800"/>
          </a:xfrm>
        </p:grpSpPr>
        <p:sp>
          <p:nvSpPr>
            <p:cNvPr id="23" name="Rectangle 22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28"/>
          <p:cNvGrpSpPr/>
          <p:nvPr/>
        </p:nvGrpSpPr>
        <p:grpSpPr>
          <a:xfrm>
            <a:off x="3581400" y="2590800"/>
            <a:ext cx="5029200" cy="304800"/>
            <a:chOff x="3581400" y="1447800"/>
            <a:chExt cx="5029200" cy="304800"/>
          </a:xfrm>
        </p:grpSpPr>
        <p:sp>
          <p:nvSpPr>
            <p:cNvPr id="30" name="Rectangle 29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35"/>
          <p:cNvGrpSpPr/>
          <p:nvPr/>
        </p:nvGrpSpPr>
        <p:grpSpPr>
          <a:xfrm>
            <a:off x="3581400" y="2895600"/>
            <a:ext cx="5029200" cy="304800"/>
            <a:chOff x="3581400" y="1447800"/>
            <a:chExt cx="5029200" cy="304800"/>
          </a:xfrm>
        </p:grpSpPr>
        <p:sp>
          <p:nvSpPr>
            <p:cNvPr id="37" name="Rectangle 36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42"/>
          <p:cNvGrpSpPr/>
          <p:nvPr/>
        </p:nvGrpSpPr>
        <p:grpSpPr>
          <a:xfrm>
            <a:off x="3581400" y="3200400"/>
            <a:ext cx="5029200" cy="304800"/>
            <a:chOff x="3581400" y="1447800"/>
            <a:chExt cx="5029200" cy="304800"/>
          </a:xfrm>
        </p:grpSpPr>
        <p:sp>
          <p:nvSpPr>
            <p:cNvPr id="44" name="Rectangle 43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49"/>
          <p:cNvGrpSpPr/>
          <p:nvPr/>
        </p:nvGrpSpPr>
        <p:grpSpPr>
          <a:xfrm>
            <a:off x="3581400" y="3505200"/>
            <a:ext cx="5029200" cy="304800"/>
            <a:chOff x="3581400" y="1447800"/>
            <a:chExt cx="5029200" cy="304800"/>
          </a:xfrm>
        </p:grpSpPr>
        <p:sp>
          <p:nvSpPr>
            <p:cNvPr id="51" name="Rectangle 50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</a:t>
              </a:r>
              <a:endParaRPr lang="en-US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56"/>
          <p:cNvGrpSpPr/>
          <p:nvPr/>
        </p:nvGrpSpPr>
        <p:grpSpPr>
          <a:xfrm>
            <a:off x="3581400" y="3810000"/>
            <a:ext cx="5029200" cy="304800"/>
            <a:chOff x="3581400" y="1447800"/>
            <a:chExt cx="5029200" cy="304800"/>
          </a:xfrm>
        </p:grpSpPr>
        <p:sp>
          <p:nvSpPr>
            <p:cNvPr id="58" name="Rectangle 57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</a:t>
              </a:r>
              <a:endParaRPr lang="en-US" dirty="0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63"/>
          <p:cNvGrpSpPr/>
          <p:nvPr/>
        </p:nvGrpSpPr>
        <p:grpSpPr>
          <a:xfrm>
            <a:off x="3581400" y="4114800"/>
            <a:ext cx="5029200" cy="304800"/>
            <a:chOff x="3581400" y="1447800"/>
            <a:chExt cx="5029200" cy="304800"/>
          </a:xfrm>
        </p:grpSpPr>
        <p:sp>
          <p:nvSpPr>
            <p:cNvPr id="65" name="Rectangle 64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</a:t>
              </a:r>
              <a:endParaRPr lang="en-US" dirty="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6" name="Group 70"/>
          <p:cNvGrpSpPr/>
          <p:nvPr/>
        </p:nvGrpSpPr>
        <p:grpSpPr>
          <a:xfrm>
            <a:off x="3581400" y="4419600"/>
            <a:ext cx="5029200" cy="304800"/>
            <a:chOff x="3581400" y="1447800"/>
            <a:chExt cx="5029200" cy="304800"/>
          </a:xfrm>
        </p:grpSpPr>
        <p:sp>
          <p:nvSpPr>
            <p:cNvPr id="72" name="Rectangle 71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</a:t>
              </a:r>
              <a:endParaRPr lang="en-US" dirty="0"/>
            </a:p>
          </p:txBody>
        </p:sp>
      </p:grpSp>
      <p:grpSp>
        <p:nvGrpSpPr>
          <p:cNvPr id="230" name="Group 77"/>
          <p:cNvGrpSpPr/>
          <p:nvPr/>
        </p:nvGrpSpPr>
        <p:grpSpPr>
          <a:xfrm>
            <a:off x="3581400" y="4724400"/>
            <a:ext cx="5029200" cy="304800"/>
            <a:chOff x="3581400" y="1447800"/>
            <a:chExt cx="5029200" cy="304800"/>
          </a:xfrm>
        </p:grpSpPr>
        <p:sp>
          <p:nvSpPr>
            <p:cNvPr id="79" name="Rectangle 78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4" name="Group 84"/>
          <p:cNvGrpSpPr/>
          <p:nvPr/>
        </p:nvGrpSpPr>
        <p:grpSpPr>
          <a:xfrm>
            <a:off x="3581400" y="5029200"/>
            <a:ext cx="5029200" cy="304800"/>
            <a:chOff x="3581400" y="1447800"/>
            <a:chExt cx="5029200" cy="304800"/>
          </a:xfrm>
        </p:grpSpPr>
        <p:sp>
          <p:nvSpPr>
            <p:cNvPr id="86" name="Rectangle 85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8" name="Group 91"/>
          <p:cNvGrpSpPr/>
          <p:nvPr/>
        </p:nvGrpSpPr>
        <p:grpSpPr>
          <a:xfrm>
            <a:off x="3581400" y="5334000"/>
            <a:ext cx="5029200" cy="304800"/>
            <a:chOff x="3581400" y="1447800"/>
            <a:chExt cx="5029200" cy="304800"/>
          </a:xfrm>
        </p:grpSpPr>
        <p:sp>
          <p:nvSpPr>
            <p:cNvPr id="93" name="Rectangle 92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2" name="Group 98"/>
          <p:cNvGrpSpPr/>
          <p:nvPr/>
        </p:nvGrpSpPr>
        <p:grpSpPr>
          <a:xfrm>
            <a:off x="3581400" y="5638800"/>
            <a:ext cx="5029200" cy="304800"/>
            <a:chOff x="3581400" y="1447800"/>
            <a:chExt cx="5029200" cy="304800"/>
          </a:xfrm>
        </p:grpSpPr>
        <p:sp>
          <p:nvSpPr>
            <p:cNvPr id="100" name="Rectangle 99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6" name="Group 105"/>
          <p:cNvGrpSpPr/>
          <p:nvPr/>
        </p:nvGrpSpPr>
        <p:grpSpPr>
          <a:xfrm>
            <a:off x="3581400" y="5943600"/>
            <a:ext cx="5029200" cy="304800"/>
            <a:chOff x="3581400" y="1447800"/>
            <a:chExt cx="5029200" cy="304800"/>
          </a:xfrm>
        </p:grpSpPr>
        <p:sp>
          <p:nvSpPr>
            <p:cNvPr id="107" name="Rectangle 106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0" name="Group 112"/>
          <p:cNvGrpSpPr/>
          <p:nvPr/>
        </p:nvGrpSpPr>
        <p:grpSpPr>
          <a:xfrm>
            <a:off x="3581400" y="6248400"/>
            <a:ext cx="5029200" cy="304800"/>
            <a:chOff x="3581400" y="1447800"/>
            <a:chExt cx="5029200" cy="304800"/>
          </a:xfrm>
        </p:grpSpPr>
        <p:sp>
          <p:nvSpPr>
            <p:cNvPr id="114" name="Rectangle 113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2" name="TextBox 121"/>
          <p:cNvSpPr txBox="1"/>
          <p:nvPr/>
        </p:nvSpPr>
        <p:spPr>
          <a:xfrm rot="19800000">
            <a:off x="1290499" y="1199235"/>
            <a:ext cx="1221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Clock Cycles</a:t>
            </a:r>
            <a:endParaRPr lang="en-US" sz="1400" dirty="0"/>
          </a:p>
        </p:txBody>
      </p:sp>
      <p:sp>
        <p:nvSpPr>
          <p:cNvPr id="124" name="TextBox 123"/>
          <p:cNvSpPr txBox="1"/>
          <p:nvPr/>
        </p:nvSpPr>
        <p:spPr>
          <a:xfrm rot="19800000">
            <a:off x="1974091" y="1131274"/>
            <a:ext cx="12547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Inserted Tags</a:t>
            </a:r>
            <a:endParaRPr lang="en-US" sz="1400" dirty="0"/>
          </a:p>
        </p:txBody>
      </p:sp>
      <p:sp>
        <p:nvSpPr>
          <p:cNvPr id="125" name="TextBox 124"/>
          <p:cNvSpPr txBox="1"/>
          <p:nvPr/>
        </p:nvSpPr>
        <p:spPr>
          <a:xfrm rot="19800000">
            <a:off x="2623627" y="1123036"/>
            <a:ext cx="12987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Sorted Output</a:t>
            </a:r>
            <a:endParaRPr lang="en-US" sz="1400" dirty="0"/>
          </a:p>
        </p:txBody>
      </p:sp>
      <p:grpSp>
        <p:nvGrpSpPr>
          <p:cNvPr id="254" name="Group 125"/>
          <p:cNvGrpSpPr/>
          <p:nvPr/>
        </p:nvGrpSpPr>
        <p:grpSpPr>
          <a:xfrm>
            <a:off x="3581400" y="1371600"/>
            <a:ext cx="5029200" cy="304800"/>
            <a:chOff x="3581400" y="1447800"/>
            <a:chExt cx="5029200" cy="304800"/>
          </a:xfrm>
        </p:grpSpPr>
        <p:sp>
          <p:nvSpPr>
            <p:cNvPr id="127" name="Rectangle 126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Node 1</a:t>
              </a:r>
              <a:endParaRPr lang="en-US" sz="1600" dirty="0"/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Node 2</a:t>
              </a:r>
              <a:endParaRPr lang="en-US" sz="1600" dirty="0"/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Node 3</a:t>
              </a:r>
              <a:endParaRPr lang="en-US" sz="1600" dirty="0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Node 4</a:t>
              </a:r>
              <a:endParaRPr lang="en-US" sz="1600" dirty="0"/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Node 5</a:t>
              </a:r>
              <a:endParaRPr lang="en-US" sz="1600" dirty="0"/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Node 6</a:t>
              </a:r>
              <a:endParaRPr lang="en-US" sz="1600" dirty="0"/>
            </a:p>
          </p:txBody>
        </p:sp>
      </p:grpSp>
      <p:grpSp>
        <p:nvGrpSpPr>
          <p:cNvPr id="258" name="Group 190"/>
          <p:cNvGrpSpPr/>
          <p:nvPr/>
        </p:nvGrpSpPr>
        <p:grpSpPr>
          <a:xfrm>
            <a:off x="1219200" y="1676400"/>
            <a:ext cx="1828800" cy="304800"/>
            <a:chOff x="1219200" y="1676400"/>
            <a:chExt cx="1828800" cy="304800"/>
          </a:xfrm>
        </p:grpSpPr>
        <p:sp>
          <p:nvSpPr>
            <p:cNvPr id="195" name="Rectangle 194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96" name="Rectangle 195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</p:grpSp>
      <p:grpSp>
        <p:nvGrpSpPr>
          <p:cNvPr id="259" name="Group 197"/>
          <p:cNvGrpSpPr/>
          <p:nvPr/>
        </p:nvGrpSpPr>
        <p:grpSpPr>
          <a:xfrm>
            <a:off x="1219200" y="1981200"/>
            <a:ext cx="1828800" cy="304800"/>
            <a:chOff x="1219200" y="1676400"/>
            <a:chExt cx="1828800" cy="304800"/>
          </a:xfrm>
        </p:grpSpPr>
        <p:sp>
          <p:nvSpPr>
            <p:cNvPr id="199" name="Rectangle 198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</p:grpSp>
      <p:grpSp>
        <p:nvGrpSpPr>
          <p:cNvPr id="260" name="Group 201"/>
          <p:cNvGrpSpPr/>
          <p:nvPr/>
        </p:nvGrpSpPr>
        <p:grpSpPr>
          <a:xfrm>
            <a:off x="1219200" y="2286000"/>
            <a:ext cx="1828800" cy="304800"/>
            <a:chOff x="1219200" y="1676400"/>
            <a:chExt cx="1828800" cy="304800"/>
          </a:xfrm>
        </p:grpSpPr>
        <p:sp>
          <p:nvSpPr>
            <p:cNvPr id="203" name="Rectangle 202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Rectangle 204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</p:grpSp>
      <p:grpSp>
        <p:nvGrpSpPr>
          <p:cNvPr id="261" name="Group 205"/>
          <p:cNvGrpSpPr/>
          <p:nvPr/>
        </p:nvGrpSpPr>
        <p:grpSpPr>
          <a:xfrm>
            <a:off x="1219200" y="2590800"/>
            <a:ext cx="1828800" cy="304800"/>
            <a:chOff x="1219200" y="1676400"/>
            <a:chExt cx="1828800" cy="304800"/>
          </a:xfrm>
        </p:grpSpPr>
        <p:sp>
          <p:nvSpPr>
            <p:cNvPr id="207" name="Rectangle 206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208" name="Rectangle 207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 208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</p:grpSp>
      <p:grpSp>
        <p:nvGrpSpPr>
          <p:cNvPr id="262" name="Group 209"/>
          <p:cNvGrpSpPr/>
          <p:nvPr/>
        </p:nvGrpSpPr>
        <p:grpSpPr>
          <a:xfrm>
            <a:off x="1219200" y="2895600"/>
            <a:ext cx="1828800" cy="304800"/>
            <a:chOff x="1219200" y="1676400"/>
            <a:chExt cx="1828800" cy="304800"/>
          </a:xfrm>
        </p:grpSpPr>
        <p:sp>
          <p:nvSpPr>
            <p:cNvPr id="211" name="Rectangle 210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212" name="Rectangle 211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Rectangle 212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</p:grpSp>
      <p:grpSp>
        <p:nvGrpSpPr>
          <p:cNvPr id="263" name="Group 213"/>
          <p:cNvGrpSpPr/>
          <p:nvPr/>
        </p:nvGrpSpPr>
        <p:grpSpPr>
          <a:xfrm>
            <a:off x="1219200" y="3200400"/>
            <a:ext cx="1828800" cy="304800"/>
            <a:chOff x="1219200" y="1676400"/>
            <a:chExt cx="1828800" cy="304800"/>
          </a:xfrm>
        </p:grpSpPr>
        <p:sp>
          <p:nvSpPr>
            <p:cNvPr id="215" name="Rectangle 214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216" name="Rectangle 215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Rectangle 216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</a:t>
              </a:r>
              <a:endParaRPr lang="en-US" dirty="0"/>
            </a:p>
          </p:txBody>
        </p:sp>
      </p:grpSp>
      <p:grpSp>
        <p:nvGrpSpPr>
          <p:cNvPr id="264" name="Group 217"/>
          <p:cNvGrpSpPr/>
          <p:nvPr/>
        </p:nvGrpSpPr>
        <p:grpSpPr>
          <a:xfrm>
            <a:off x="1219200" y="3505200"/>
            <a:ext cx="1828800" cy="304800"/>
            <a:chOff x="1219200" y="1676400"/>
            <a:chExt cx="1828800" cy="304800"/>
          </a:xfrm>
        </p:grpSpPr>
        <p:sp>
          <p:nvSpPr>
            <p:cNvPr id="219" name="Rectangle 218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21" name="Rectangle 220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</p:grpSp>
      <p:grpSp>
        <p:nvGrpSpPr>
          <p:cNvPr id="265" name="Group 221"/>
          <p:cNvGrpSpPr/>
          <p:nvPr/>
        </p:nvGrpSpPr>
        <p:grpSpPr>
          <a:xfrm>
            <a:off x="1219200" y="3810000"/>
            <a:ext cx="1828800" cy="304800"/>
            <a:chOff x="1219200" y="1676400"/>
            <a:chExt cx="1828800" cy="304800"/>
          </a:xfrm>
        </p:grpSpPr>
        <p:sp>
          <p:nvSpPr>
            <p:cNvPr id="223" name="Rectangle 222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224" name="Rectangle 223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225" name="Rectangle 224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8</a:t>
              </a:r>
              <a:endParaRPr lang="en-US" dirty="0"/>
            </a:p>
          </p:txBody>
        </p:sp>
      </p:grpSp>
      <p:grpSp>
        <p:nvGrpSpPr>
          <p:cNvPr id="266" name="Group 225"/>
          <p:cNvGrpSpPr/>
          <p:nvPr/>
        </p:nvGrpSpPr>
        <p:grpSpPr>
          <a:xfrm>
            <a:off x="1219200" y="4114800"/>
            <a:ext cx="1828800" cy="304800"/>
            <a:chOff x="1219200" y="1676400"/>
            <a:chExt cx="1828800" cy="304800"/>
          </a:xfrm>
        </p:grpSpPr>
        <p:sp>
          <p:nvSpPr>
            <p:cNvPr id="227" name="Rectangle 226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228" name="Rectangle 227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</p:grpSp>
      <p:grpSp>
        <p:nvGrpSpPr>
          <p:cNvPr id="267" name="Group 229"/>
          <p:cNvGrpSpPr/>
          <p:nvPr/>
        </p:nvGrpSpPr>
        <p:grpSpPr>
          <a:xfrm>
            <a:off x="1219200" y="4419600"/>
            <a:ext cx="1828800" cy="304800"/>
            <a:chOff x="1219200" y="1676400"/>
            <a:chExt cx="1828800" cy="304800"/>
          </a:xfrm>
        </p:grpSpPr>
        <p:sp>
          <p:nvSpPr>
            <p:cNvPr id="231" name="Rectangle 230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</a:t>
              </a:r>
              <a:endParaRPr lang="en-US" dirty="0"/>
            </a:p>
          </p:txBody>
        </p:sp>
        <p:sp>
          <p:nvSpPr>
            <p:cNvPr id="232" name="Rectangle 231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Rectangle 232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8" name="Group 233"/>
          <p:cNvGrpSpPr/>
          <p:nvPr/>
        </p:nvGrpSpPr>
        <p:grpSpPr>
          <a:xfrm>
            <a:off x="1219200" y="4724400"/>
            <a:ext cx="1828800" cy="304800"/>
            <a:chOff x="1219200" y="1676400"/>
            <a:chExt cx="1828800" cy="304800"/>
          </a:xfrm>
        </p:grpSpPr>
        <p:sp>
          <p:nvSpPr>
            <p:cNvPr id="235" name="Rectangle 234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Rectangle 235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Rectangle 236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9" name="Group 237"/>
          <p:cNvGrpSpPr/>
          <p:nvPr/>
        </p:nvGrpSpPr>
        <p:grpSpPr>
          <a:xfrm>
            <a:off x="1219200" y="5029200"/>
            <a:ext cx="1828800" cy="304800"/>
            <a:chOff x="1219200" y="1676400"/>
            <a:chExt cx="1828800" cy="304800"/>
          </a:xfrm>
        </p:grpSpPr>
        <p:sp>
          <p:nvSpPr>
            <p:cNvPr id="239" name="Rectangle 238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Rectangle 239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0" name="Group 241"/>
          <p:cNvGrpSpPr/>
          <p:nvPr/>
        </p:nvGrpSpPr>
        <p:grpSpPr>
          <a:xfrm>
            <a:off x="1219200" y="5334000"/>
            <a:ext cx="1828800" cy="304800"/>
            <a:chOff x="1219200" y="1676400"/>
            <a:chExt cx="1828800" cy="304800"/>
          </a:xfrm>
        </p:grpSpPr>
        <p:sp>
          <p:nvSpPr>
            <p:cNvPr id="243" name="Rectangle 242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Rectangle 243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Rectangle 244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1" name="Group 245"/>
          <p:cNvGrpSpPr/>
          <p:nvPr/>
        </p:nvGrpSpPr>
        <p:grpSpPr>
          <a:xfrm>
            <a:off x="1219200" y="5638800"/>
            <a:ext cx="1828800" cy="304800"/>
            <a:chOff x="1219200" y="1676400"/>
            <a:chExt cx="1828800" cy="304800"/>
          </a:xfrm>
        </p:grpSpPr>
        <p:sp>
          <p:nvSpPr>
            <p:cNvPr id="247" name="Rectangle 246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Rectangle 247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Rectangle 248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2" name="Group 249"/>
          <p:cNvGrpSpPr/>
          <p:nvPr/>
        </p:nvGrpSpPr>
        <p:grpSpPr>
          <a:xfrm>
            <a:off x="1219200" y="5943600"/>
            <a:ext cx="1828800" cy="304800"/>
            <a:chOff x="1219200" y="1676400"/>
            <a:chExt cx="1828800" cy="304800"/>
          </a:xfrm>
        </p:grpSpPr>
        <p:sp>
          <p:nvSpPr>
            <p:cNvPr id="251" name="Rectangle 250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Rectangle 251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Rectangle 252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3" name="Group 253"/>
          <p:cNvGrpSpPr/>
          <p:nvPr/>
        </p:nvGrpSpPr>
        <p:grpSpPr>
          <a:xfrm>
            <a:off x="1219200" y="6248400"/>
            <a:ext cx="1828800" cy="304800"/>
            <a:chOff x="1219200" y="1676400"/>
            <a:chExt cx="1828800" cy="304800"/>
          </a:xfrm>
        </p:grpSpPr>
        <p:sp>
          <p:nvSpPr>
            <p:cNvPr id="255" name="Rectangle 254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Rectangle 255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Rectangle 256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91" name="Straight Arrow Connector 190"/>
          <p:cNvCxnSpPr/>
          <p:nvPr/>
        </p:nvCxnSpPr>
        <p:spPr>
          <a:xfrm rot="10800000" flipV="1">
            <a:off x="3048000" y="4267200"/>
            <a:ext cx="533400" cy="304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/>
        </p:nvCxnSpPr>
        <p:spPr>
          <a:xfrm rot="16200000" flipH="1">
            <a:off x="3009900" y="4305300"/>
            <a:ext cx="533400" cy="30480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 rot="5400000">
            <a:off x="3009900" y="4305300"/>
            <a:ext cx="533400" cy="30480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749808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Interleaved Linear Sorter System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grpSp>
        <p:nvGrpSpPr>
          <p:cNvPr id="3" name="Group 13"/>
          <p:cNvGrpSpPr/>
          <p:nvPr/>
        </p:nvGrpSpPr>
        <p:grpSpPr>
          <a:xfrm>
            <a:off x="3581400" y="1676400"/>
            <a:ext cx="5029200" cy="304800"/>
            <a:chOff x="3581400" y="1447800"/>
            <a:chExt cx="5029200" cy="304800"/>
          </a:xfrm>
        </p:grpSpPr>
        <p:sp>
          <p:nvSpPr>
            <p:cNvPr id="5" name="Rectangle 4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14"/>
          <p:cNvGrpSpPr/>
          <p:nvPr/>
        </p:nvGrpSpPr>
        <p:grpSpPr>
          <a:xfrm>
            <a:off x="3581400" y="1981200"/>
            <a:ext cx="5029200" cy="304800"/>
            <a:chOff x="3581400" y="1447800"/>
            <a:chExt cx="5029200" cy="304800"/>
          </a:xfrm>
        </p:grpSpPr>
        <p:sp>
          <p:nvSpPr>
            <p:cNvPr id="16" name="Rectangle 15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21"/>
          <p:cNvGrpSpPr/>
          <p:nvPr/>
        </p:nvGrpSpPr>
        <p:grpSpPr>
          <a:xfrm>
            <a:off x="3581400" y="2286000"/>
            <a:ext cx="5029200" cy="304800"/>
            <a:chOff x="3581400" y="1447800"/>
            <a:chExt cx="5029200" cy="304800"/>
          </a:xfrm>
        </p:grpSpPr>
        <p:sp>
          <p:nvSpPr>
            <p:cNvPr id="23" name="Rectangle 22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28"/>
          <p:cNvGrpSpPr/>
          <p:nvPr/>
        </p:nvGrpSpPr>
        <p:grpSpPr>
          <a:xfrm>
            <a:off x="3581400" y="2590800"/>
            <a:ext cx="5029200" cy="304800"/>
            <a:chOff x="3581400" y="1447800"/>
            <a:chExt cx="5029200" cy="304800"/>
          </a:xfrm>
        </p:grpSpPr>
        <p:sp>
          <p:nvSpPr>
            <p:cNvPr id="30" name="Rectangle 29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35"/>
          <p:cNvGrpSpPr/>
          <p:nvPr/>
        </p:nvGrpSpPr>
        <p:grpSpPr>
          <a:xfrm>
            <a:off x="3581400" y="2895600"/>
            <a:ext cx="5029200" cy="304800"/>
            <a:chOff x="3581400" y="1447800"/>
            <a:chExt cx="5029200" cy="304800"/>
          </a:xfrm>
        </p:grpSpPr>
        <p:sp>
          <p:nvSpPr>
            <p:cNvPr id="37" name="Rectangle 36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42"/>
          <p:cNvGrpSpPr/>
          <p:nvPr/>
        </p:nvGrpSpPr>
        <p:grpSpPr>
          <a:xfrm>
            <a:off x="3581400" y="3200400"/>
            <a:ext cx="5029200" cy="304800"/>
            <a:chOff x="3581400" y="1447800"/>
            <a:chExt cx="5029200" cy="304800"/>
          </a:xfrm>
        </p:grpSpPr>
        <p:sp>
          <p:nvSpPr>
            <p:cNvPr id="44" name="Rectangle 43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49"/>
          <p:cNvGrpSpPr/>
          <p:nvPr/>
        </p:nvGrpSpPr>
        <p:grpSpPr>
          <a:xfrm>
            <a:off x="3581400" y="3505200"/>
            <a:ext cx="5029200" cy="304800"/>
            <a:chOff x="3581400" y="1447800"/>
            <a:chExt cx="5029200" cy="304800"/>
          </a:xfrm>
        </p:grpSpPr>
        <p:sp>
          <p:nvSpPr>
            <p:cNvPr id="51" name="Rectangle 50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</a:t>
              </a:r>
              <a:endParaRPr lang="en-US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56"/>
          <p:cNvGrpSpPr/>
          <p:nvPr/>
        </p:nvGrpSpPr>
        <p:grpSpPr>
          <a:xfrm>
            <a:off x="3581400" y="3810000"/>
            <a:ext cx="5029200" cy="304800"/>
            <a:chOff x="3581400" y="1447800"/>
            <a:chExt cx="5029200" cy="304800"/>
          </a:xfrm>
        </p:grpSpPr>
        <p:sp>
          <p:nvSpPr>
            <p:cNvPr id="58" name="Rectangle 57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</a:t>
              </a:r>
              <a:endParaRPr lang="en-US" dirty="0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63"/>
          <p:cNvGrpSpPr/>
          <p:nvPr/>
        </p:nvGrpSpPr>
        <p:grpSpPr>
          <a:xfrm>
            <a:off x="3581400" y="4114800"/>
            <a:ext cx="5029200" cy="304800"/>
            <a:chOff x="3581400" y="1447800"/>
            <a:chExt cx="5029200" cy="304800"/>
          </a:xfrm>
        </p:grpSpPr>
        <p:sp>
          <p:nvSpPr>
            <p:cNvPr id="65" name="Rectangle 64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</a:t>
              </a:r>
              <a:endParaRPr lang="en-US" dirty="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6" name="Group 70"/>
          <p:cNvGrpSpPr/>
          <p:nvPr/>
        </p:nvGrpSpPr>
        <p:grpSpPr>
          <a:xfrm>
            <a:off x="3581400" y="4419600"/>
            <a:ext cx="5029200" cy="304800"/>
            <a:chOff x="3581400" y="1447800"/>
            <a:chExt cx="5029200" cy="304800"/>
          </a:xfrm>
        </p:grpSpPr>
        <p:sp>
          <p:nvSpPr>
            <p:cNvPr id="72" name="Rectangle 71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</a:t>
              </a:r>
              <a:endParaRPr lang="en-US" dirty="0"/>
            </a:p>
          </p:txBody>
        </p:sp>
      </p:grpSp>
      <p:grpSp>
        <p:nvGrpSpPr>
          <p:cNvPr id="230" name="Group 77"/>
          <p:cNvGrpSpPr/>
          <p:nvPr/>
        </p:nvGrpSpPr>
        <p:grpSpPr>
          <a:xfrm>
            <a:off x="3581400" y="4724400"/>
            <a:ext cx="5029200" cy="304800"/>
            <a:chOff x="3581400" y="1447800"/>
            <a:chExt cx="5029200" cy="304800"/>
          </a:xfrm>
        </p:grpSpPr>
        <p:sp>
          <p:nvSpPr>
            <p:cNvPr id="79" name="Rectangle 78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</a:t>
              </a:r>
              <a:endParaRPr lang="en-US" dirty="0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4" name="Group 84"/>
          <p:cNvGrpSpPr/>
          <p:nvPr/>
        </p:nvGrpSpPr>
        <p:grpSpPr>
          <a:xfrm>
            <a:off x="3581400" y="5029200"/>
            <a:ext cx="5029200" cy="304800"/>
            <a:chOff x="3581400" y="1447800"/>
            <a:chExt cx="5029200" cy="304800"/>
          </a:xfrm>
        </p:grpSpPr>
        <p:sp>
          <p:nvSpPr>
            <p:cNvPr id="86" name="Rectangle 85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8" name="Group 91"/>
          <p:cNvGrpSpPr/>
          <p:nvPr/>
        </p:nvGrpSpPr>
        <p:grpSpPr>
          <a:xfrm>
            <a:off x="3581400" y="5334000"/>
            <a:ext cx="5029200" cy="304800"/>
            <a:chOff x="3581400" y="1447800"/>
            <a:chExt cx="5029200" cy="304800"/>
          </a:xfrm>
        </p:grpSpPr>
        <p:sp>
          <p:nvSpPr>
            <p:cNvPr id="93" name="Rectangle 92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2" name="Group 98"/>
          <p:cNvGrpSpPr/>
          <p:nvPr/>
        </p:nvGrpSpPr>
        <p:grpSpPr>
          <a:xfrm>
            <a:off x="3581400" y="5638800"/>
            <a:ext cx="5029200" cy="304800"/>
            <a:chOff x="3581400" y="1447800"/>
            <a:chExt cx="5029200" cy="304800"/>
          </a:xfrm>
        </p:grpSpPr>
        <p:sp>
          <p:nvSpPr>
            <p:cNvPr id="100" name="Rectangle 99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6" name="Group 105"/>
          <p:cNvGrpSpPr/>
          <p:nvPr/>
        </p:nvGrpSpPr>
        <p:grpSpPr>
          <a:xfrm>
            <a:off x="3581400" y="5943600"/>
            <a:ext cx="5029200" cy="304800"/>
            <a:chOff x="3581400" y="1447800"/>
            <a:chExt cx="5029200" cy="304800"/>
          </a:xfrm>
        </p:grpSpPr>
        <p:sp>
          <p:nvSpPr>
            <p:cNvPr id="107" name="Rectangle 106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0" name="Group 112"/>
          <p:cNvGrpSpPr/>
          <p:nvPr/>
        </p:nvGrpSpPr>
        <p:grpSpPr>
          <a:xfrm>
            <a:off x="3581400" y="6248400"/>
            <a:ext cx="5029200" cy="304800"/>
            <a:chOff x="3581400" y="1447800"/>
            <a:chExt cx="5029200" cy="304800"/>
          </a:xfrm>
        </p:grpSpPr>
        <p:sp>
          <p:nvSpPr>
            <p:cNvPr id="114" name="Rectangle 113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2" name="TextBox 121"/>
          <p:cNvSpPr txBox="1"/>
          <p:nvPr/>
        </p:nvSpPr>
        <p:spPr>
          <a:xfrm rot="19800000">
            <a:off x="1290499" y="1199235"/>
            <a:ext cx="1221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Clock Cycles</a:t>
            </a:r>
            <a:endParaRPr lang="en-US" sz="1400" dirty="0"/>
          </a:p>
        </p:txBody>
      </p:sp>
      <p:sp>
        <p:nvSpPr>
          <p:cNvPr id="124" name="TextBox 123"/>
          <p:cNvSpPr txBox="1"/>
          <p:nvPr/>
        </p:nvSpPr>
        <p:spPr>
          <a:xfrm rot="19800000">
            <a:off x="1974091" y="1131274"/>
            <a:ext cx="12547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Inserted Tags</a:t>
            </a:r>
            <a:endParaRPr lang="en-US" sz="1400" dirty="0"/>
          </a:p>
        </p:txBody>
      </p:sp>
      <p:sp>
        <p:nvSpPr>
          <p:cNvPr id="125" name="TextBox 124"/>
          <p:cNvSpPr txBox="1"/>
          <p:nvPr/>
        </p:nvSpPr>
        <p:spPr>
          <a:xfrm rot="19800000">
            <a:off x="2623627" y="1123036"/>
            <a:ext cx="12987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Sorted Output</a:t>
            </a:r>
            <a:endParaRPr lang="en-US" sz="1400" dirty="0"/>
          </a:p>
        </p:txBody>
      </p:sp>
      <p:grpSp>
        <p:nvGrpSpPr>
          <p:cNvPr id="254" name="Group 125"/>
          <p:cNvGrpSpPr/>
          <p:nvPr/>
        </p:nvGrpSpPr>
        <p:grpSpPr>
          <a:xfrm>
            <a:off x="3581400" y="1371600"/>
            <a:ext cx="5029200" cy="304800"/>
            <a:chOff x="3581400" y="1447800"/>
            <a:chExt cx="5029200" cy="304800"/>
          </a:xfrm>
        </p:grpSpPr>
        <p:sp>
          <p:nvSpPr>
            <p:cNvPr id="127" name="Rectangle 126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Node 1</a:t>
              </a:r>
              <a:endParaRPr lang="en-US" sz="1600" dirty="0"/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Node 2</a:t>
              </a:r>
              <a:endParaRPr lang="en-US" sz="1600" dirty="0"/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Node 3</a:t>
              </a:r>
              <a:endParaRPr lang="en-US" sz="1600" dirty="0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Node 4</a:t>
              </a:r>
              <a:endParaRPr lang="en-US" sz="1600" dirty="0"/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Node 5</a:t>
              </a:r>
              <a:endParaRPr lang="en-US" sz="1600" dirty="0"/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Node 6</a:t>
              </a:r>
              <a:endParaRPr lang="en-US" sz="1600" dirty="0"/>
            </a:p>
          </p:txBody>
        </p:sp>
      </p:grpSp>
      <p:grpSp>
        <p:nvGrpSpPr>
          <p:cNvPr id="258" name="Group 190"/>
          <p:cNvGrpSpPr/>
          <p:nvPr/>
        </p:nvGrpSpPr>
        <p:grpSpPr>
          <a:xfrm>
            <a:off x="1219200" y="1676400"/>
            <a:ext cx="1828800" cy="304800"/>
            <a:chOff x="1219200" y="1676400"/>
            <a:chExt cx="1828800" cy="304800"/>
          </a:xfrm>
        </p:grpSpPr>
        <p:sp>
          <p:nvSpPr>
            <p:cNvPr id="195" name="Rectangle 194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96" name="Rectangle 195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</p:grpSp>
      <p:grpSp>
        <p:nvGrpSpPr>
          <p:cNvPr id="259" name="Group 197"/>
          <p:cNvGrpSpPr/>
          <p:nvPr/>
        </p:nvGrpSpPr>
        <p:grpSpPr>
          <a:xfrm>
            <a:off x="1219200" y="1981200"/>
            <a:ext cx="1828800" cy="304800"/>
            <a:chOff x="1219200" y="1676400"/>
            <a:chExt cx="1828800" cy="304800"/>
          </a:xfrm>
        </p:grpSpPr>
        <p:sp>
          <p:nvSpPr>
            <p:cNvPr id="199" name="Rectangle 198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</p:grpSp>
      <p:grpSp>
        <p:nvGrpSpPr>
          <p:cNvPr id="260" name="Group 201"/>
          <p:cNvGrpSpPr/>
          <p:nvPr/>
        </p:nvGrpSpPr>
        <p:grpSpPr>
          <a:xfrm>
            <a:off x="1219200" y="2286000"/>
            <a:ext cx="1828800" cy="304800"/>
            <a:chOff x="1219200" y="1676400"/>
            <a:chExt cx="1828800" cy="304800"/>
          </a:xfrm>
        </p:grpSpPr>
        <p:sp>
          <p:nvSpPr>
            <p:cNvPr id="203" name="Rectangle 202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Rectangle 204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</p:grpSp>
      <p:grpSp>
        <p:nvGrpSpPr>
          <p:cNvPr id="261" name="Group 205"/>
          <p:cNvGrpSpPr/>
          <p:nvPr/>
        </p:nvGrpSpPr>
        <p:grpSpPr>
          <a:xfrm>
            <a:off x="1219200" y="2590800"/>
            <a:ext cx="1828800" cy="304800"/>
            <a:chOff x="1219200" y="1676400"/>
            <a:chExt cx="1828800" cy="304800"/>
          </a:xfrm>
        </p:grpSpPr>
        <p:sp>
          <p:nvSpPr>
            <p:cNvPr id="207" name="Rectangle 206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208" name="Rectangle 207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 208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</p:grpSp>
      <p:grpSp>
        <p:nvGrpSpPr>
          <p:cNvPr id="262" name="Group 209"/>
          <p:cNvGrpSpPr/>
          <p:nvPr/>
        </p:nvGrpSpPr>
        <p:grpSpPr>
          <a:xfrm>
            <a:off x="1219200" y="2895600"/>
            <a:ext cx="1828800" cy="304800"/>
            <a:chOff x="1219200" y="1676400"/>
            <a:chExt cx="1828800" cy="304800"/>
          </a:xfrm>
        </p:grpSpPr>
        <p:sp>
          <p:nvSpPr>
            <p:cNvPr id="211" name="Rectangle 210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212" name="Rectangle 211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Rectangle 212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</p:grpSp>
      <p:grpSp>
        <p:nvGrpSpPr>
          <p:cNvPr id="263" name="Group 213"/>
          <p:cNvGrpSpPr/>
          <p:nvPr/>
        </p:nvGrpSpPr>
        <p:grpSpPr>
          <a:xfrm>
            <a:off x="1219200" y="3200400"/>
            <a:ext cx="1828800" cy="304800"/>
            <a:chOff x="1219200" y="1676400"/>
            <a:chExt cx="1828800" cy="304800"/>
          </a:xfrm>
        </p:grpSpPr>
        <p:sp>
          <p:nvSpPr>
            <p:cNvPr id="215" name="Rectangle 214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216" name="Rectangle 215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Rectangle 216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</a:t>
              </a:r>
              <a:endParaRPr lang="en-US" dirty="0"/>
            </a:p>
          </p:txBody>
        </p:sp>
      </p:grpSp>
      <p:grpSp>
        <p:nvGrpSpPr>
          <p:cNvPr id="264" name="Group 217"/>
          <p:cNvGrpSpPr/>
          <p:nvPr/>
        </p:nvGrpSpPr>
        <p:grpSpPr>
          <a:xfrm>
            <a:off x="1219200" y="3505200"/>
            <a:ext cx="1828800" cy="304800"/>
            <a:chOff x="1219200" y="1676400"/>
            <a:chExt cx="1828800" cy="304800"/>
          </a:xfrm>
        </p:grpSpPr>
        <p:sp>
          <p:nvSpPr>
            <p:cNvPr id="219" name="Rectangle 218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21" name="Rectangle 220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</p:grpSp>
      <p:grpSp>
        <p:nvGrpSpPr>
          <p:cNvPr id="265" name="Group 221"/>
          <p:cNvGrpSpPr/>
          <p:nvPr/>
        </p:nvGrpSpPr>
        <p:grpSpPr>
          <a:xfrm>
            <a:off x="1219200" y="3810000"/>
            <a:ext cx="1828800" cy="304800"/>
            <a:chOff x="1219200" y="1676400"/>
            <a:chExt cx="1828800" cy="304800"/>
          </a:xfrm>
        </p:grpSpPr>
        <p:sp>
          <p:nvSpPr>
            <p:cNvPr id="223" name="Rectangle 222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224" name="Rectangle 223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225" name="Rectangle 224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8</a:t>
              </a:r>
              <a:endParaRPr lang="en-US" dirty="0"/>
            </a:p>
          </p:txBody>
        </p:sp>
      </p:grpSp>
      <p:grpSp>
        <p:nvGrpSpPr>
          <p:cNvPr id="266" name="Group 225"/>
          <p:cNvGrpSpPr/>
          <p:nvPr/>
        </p:nvGrpSpPr>
        <p:grpSpPr>
          <a:xfrm>
            <a:off x="1219200" y="4114800"/>
            <a:ext cx="1828800" cy="304800"/>
            <a:chOff x="1219200" y="1676400"/>
            <a:chExt cx="1828800" cy="304800"/>
          </a:xfrm>
        </p:grpSpPr>
        <p:sp>
          <p:nvSpPr>
            <p:cNvPr id="227" name="Rectangle 226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228" name="Rectangle 227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</p:grpSp>
      <p:grpSp>
        <p:nvGrpSpPr>
          <p:cNvPr id="267" name="Group 229"/>
          <p:cNvGrpSpPr/>
          <p:nvPr/>
        </p:nvGrpSpPr>
        <p:grpSpPr>
          <a:xfrm>
            <a:off x="1219200" y="4419600"/>
            <a:ext cx="1828800" cy="304800"/>
            <a:chOff x="1219200" y="1676400"/>
            <a:chExt cx="1828800" cy="304800"/>
          </a:xfrm>
        </p:grpSpPr>
        <p:sp>
          <p:nvSpPr>
            <p:cNvPr id="231" name="Rectangle 230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</a:t>
              </a:r>
              <a:endParaRPr lang="en-US" dirty="0"/>
            </a:p>
          </p:txBody>
        </p:sp>
        <p:sp>
          <p:nvSpPr>
            <p:cNvPr id="232" name="Rectangle 231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Rectangle 232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8" name="Group 233"/>
          <p:cNvGrpSpPr/>
          <p:nvPr/>
        </p:nvGrpSpPr>
        <p:grpSpPr>
          <a:xfrm>
            <a:off x="1219200" y="4724400"/>
            <a:ext cx="1828800" cy="304800"/>
            <a:chOff x="1219200" y="1676400"/>
            <a:chExt cx="1828800" cy="304800"/>
          </a:xfrm>
        </p:grpSpPr>
        <p:sp>
          <p:nvSpPr>
            <p:cNvPr id="235" name="Rectangle 234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10</a:t>
              </a:r>
              <a:endParaRPr lang="en-US" dirty="0"/>
            </a:p>
          </p:txBody>
        </p:sp>
        <p:sp>
          <p:nvSpPr>
            <p:cNvPr id="236" name="Rectangle 235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237" name="Rectangle 236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9" name="Group 237"/>
          <p:cNvGrpSpPr/>
          <p:nvPr/>
        </p:nvGrpSpPr>
        <p:grpSpPr>
          <a:xfrm>
            <a:off x="1219200" y="5029200"/>
            <a:ext cx="1828800" cy="304800"/>
            <a:chOff x="1219200" y="1676400"/>
            <a:chExt cx="1828800" cy="304800"/>
          </a:xfrm>
        </p:grpSpPr>
        <p:sp>
          <p:nvSpPr>
            <p:cNvPr id="239" name="Rectangle 238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Rectangle 239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0" name="Group 241"/>
          <p:cNvGrpSpPr/>
          <p:nvPr/>
        </p:nvGrpSpPr>
        <p:grpSpPr>
          <a:xfrm>
            <a:off x="1219200" y="5334000"/>
            <a:ext cx="1828800" cy="304800"/>
            <a:chOff x="1219200" y="1676400"/>
            <a:chExt cx="1828800" cy="304800"/>
          </a:xfrm>
        </p:grpSpPr>
        <p:sp>
          <p:nvSpPr>
            <p:cNvPr id="243" name="Rectangle 242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Rectangle 243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Rectangle 244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1" name="Group 245"/>
          <p:cNvGrpSpPr/>
          <p:nvPr/>
        </p:nvGrpSpPr>
        <p:grpSpPr>
          <a:xfrm>
            <a:off x="1219200" y="5638800"/>
            <a:ext cx="1828800" cy="304800"/>
            <a:chOff x="1219200" y="1676400"/>
            <a:chExt cx="1828800" cy="304800"/>
          </a:xfrm>
        </p:grpSpPr>
        <p:sp>
          <p:nvSpPr>
            <p:cNvPr id="247" name="Rectangle 246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Rectangle 247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Rectangle 248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2" name="Group 249"/>
          <p:cNvGrpSpPr/>
          <p:nvPr/>
        </p:nvGrpSpPr>
        <p:grpSpPr>
          <a:xfrm>
            <a:off x="1219200" y="5943600"/>
            <a:ext cx="1828800" cy="304800"/>
            <a:chOff x="1219200" y="1676400"/>
            <a:chExt cx="1828800" cy="304800"/>
          </a:xfrm>
        </p:grpSpPr>
        <p:sp>
          <p:nvSpPr>
            <p:cNvPr id="251" name="Rectangle 250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Rectangle 251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Rectangle 252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3" name="Group 253"/>
          <p:cNvGrpSpPr/>
          <p:nvPr/>
        </p:nvGrpSpPr>
        <p:grpSpPr>
          <a:xfrm>
            <a:off x="1219200" y="6248400"/>
            <a:ext cx="1828800" cy="304800"/>
            <a:chOff x="1219200" y="1676400"/>
            <a:chExt cx="1828800" cy="304800"/>
          </a:xfrm>
        </p:grpSpPr>
        <p:sp>
          <p:nvSpPr>
            <p:cNvPr id="255" name="Rectangle 254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Rectangle 255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Rectangle 256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91" name="Straight Arrow Connector 190"/>
          <p:cNvCxnSpPr/>
          <p:nvPr/>
        </p:nvCxnSpPr>
        <p:spPr>
          <a:xfrm rot="10800000" flipV="1">
            <a:off x="3048000" y="4572000"/>
            <a:ext cx="533400" cy="304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749808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Interleaved Linear Sorter System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grpSp>
        <p:nvGrpSpPr>
          <p:cNvPr id="3" name="Group 13"/>
          <p:cNvGrpSpPr/>
          <p:nvPr/>
        </p:nvGrpSpPr>
        <p:grpSpPr>
          <a:xfrm>
            <a:off x="3581400" y="1676400"/>
            <a:ext cx="5029200" cy="304800"/>
            <a:chOff x="3581400" y="1447800"/>
            <a:chExt cx="5029200" cy="304800"/>
          </a:xfrm>
        </p:grpSpPr>
        <p:sp>
          <p:nvSpPr>
            <p:cNvPr id="5" name="Rectangle 4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14"/>
          <p:cNvGrpSpPr/>
          <p:nvPr/>
        </p:nvGrpSpPr>
        <p:grpSpPr>
          <a:xfrm>
            <a:off x="3581400" y="1981200"/>
            <a:ext cx="5029200" cy="304800"/>
            <a:chOff x="3581400" y="1447800"/>
            <a:chExt cx="5029200" cy="304800"/>
          </a:xfrm>
        </p:grpSpPr>
        <p:sp>
          <p:nvSpPr>
            <p:cNvPr id="16" name="Rectangle 15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21"/>
          <p:cNvGrpSpPr/>
          <p:nvPr/>
        </p:nvGrpSpPr>
        <p:grpSpPr>
          <a:xfrm>
            <a:off x="3581400" y="2286000"/>
            <a:ext cx="5029200" cy="304800"/>
            <a:chOff x="3581400" y="1447800"/>
            <a:chExt cx="5029200" cy="304800"/>
          </a:xfrm>
        </p:grpSpPr>
        <p:sp>
          <p:nvSpPr>
            <p:cNvPr id="23" name="Rectangle 22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28"/>
          <p:cNvGrpSpPr/>
          <p:nvPr/>
        </p:nvGrpSpPr>
        <p:grpSpPr>
          <a:xfrm>
            <a:off x="3581400" y="2590800"/>
            <a:ext cx="5029200" cy="304800"/>
            <a:chOff x="3581400" y="1447800"/>
            <a:chExt cx="5029200" cy="304800"/>
          </a:xfrm>
        </p:grpSpPr>
        <p:sp>
          <p:nvSpPr>
            <p:cNvPr id="30" name="Rectangle 29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35"/>
          <p:cNvGrpSpPr/>
          <p:nvPr/>
        </p:nvGrpSpPr>
        <p:grpSpPr>
          <a:xfrm>
            <a:off x="3581400" y="2895600"/>
            <a:ext cx="5029200" cy="304800"/>
            <a:chOff x="3581400" y="1447800"/>
            <a:chExt cx="5029200" cy="304800"/>
          </a:xfrm>
        </p:grpSpPr>
        <p:sp>
          <p:nvSpPr>
            <p:cNvPr id="37" name="Rectangle 36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42"/>
          <p:cNvGrpSpPr/>
          <p:nvPr/>
        </p:nvGrpSpPr>
        <p:grpSpPr>
          <a:xfrm>
            <a:off x="3581400" y="3200400"/>
            <a:ext cx="5029200" cy="304800"/>
            <a:chOff x="3581400" y="1447800"/>
            <a:chExt cx="5029200" cy="304800"/>
          </a:xfrm>
        </p:grpSpPr>
        <p:sp>
          <p:nvSpPr>
            <p:cNvPr id="44" name="Rectangle 43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49"/>
          <p:cNvGrpSpPr/>
          <p:nvPr/>
        </p:nvGrpSpPr>
        <p:grpSpPr>
          <a:xfrm>
            <a:off x="3581400" y="3505200"/>
            <a:ext cx="5029200" cy="304800"/>
            <a:chOff x="3581400" y="1447800"/>
            <a:chExt cx="5029200" cy="304800"/>
          </a:xfrm>
        </p:grpSpPr>
        <p:sp>
          <p:nvSpPr>
            <p:cNvPr id="51" name="Rectangle 50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</a:t>
              </a:r>
              <a:endParaRPr lang="en-US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56"/>
          <p:cNvGrpSpPr/>
          <p:nvPr/>
        </p:nvGrpSpPr>
        <p:grpSpPr>
          <a:xfrm>
            <a:off x="3581400" y="3810000"/>
            <a:ext cx="5029200" cy="304800"/>
            <a:chOff x="3581400" y="1447800"/>
            <a:chExt cx="5029200" cy="304800"/>
          </a:xfrm>
        </p:grpSpPr>
        <p:sp>
          <p:nvSpPr>
            <p:cNvPr id="58" name="Rectangle 57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</a:t>
              </a:r>
              <a:endParaRPr lang="en-US" dirty="0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63"/>
          <p:cNvGrpSpPr/>
          <p:nvPr/>
        </p:nvGrpSpPr>
        <p:grpSpPr>
          <a:xfrm>
            <a:off x="3581400" y="4114800"/>
            <a:ext cx="5029200" cy="304800"/>
            <a:chOff x="3581400" y="1447800"/>
            <a:chExt cx="5029200" cy="304800"/>
          </a:xfrm>
        </p:grpSpPr>
        <p:sp>
          <p:nvSpPr>
            <p:cNvPr id="65" name="Rectangle 64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</a:t>
              </a:r>
              <a:endParaRPr lang="en-US" dirty="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6" name="Group 70"/>
          <p:cNvGrpSpPr/>
          <p:nvPr/>
        </p:nvGrpSpPr>
        <p:grpSpPr>
          <a:xfrm>
            <a:off x="3581400" y="4419600"/>
            <a:ext cx="5029200" cy="304800"/>
            <a:chOff x="3581400" y="1447800"/>
            <a:chExt cx="5029200" cy="304800"/>
          </a:xfrm>
        </p:grpSpPr>
        <p:sp>
          <p:nvSpPr>
            <p:cNvPr id="72" name="Rectangle 71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</a:t>
              </a:r>
              <a:endParaRPr lang="en-US" dirty="0"/>
            </a:p>
          </p:txBody>
        </p:sp>
      </p:grpSp>
      <p:grpSp>
        <p:nvGrpSpPr>
          <p:cNvPr id="230" name="Group 77"/>
          <p:cNvGrpSpPr/>
          <p:nvPr/>
        </p:nvGrpSpPr>
        <p:grpSpPr>
          <a:xfrm>
            <a:off x="3581400" y="4724400"/>
            <a:ext cx="5029200" cy="304800"/>
            <a:chOff x="3581400" y="1447800"/>
            <a:chExt cx="5029200" cy="304800"/>
          </a:xfrm>
        </p:grpSpPr>
        <p:sp>
          <p:nvSpPr>
            <p:cNvPr id="79" name="Rectangle 78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</a:t>
              </a:r>
              <a:endParaRPr lang="en-US" dirty="0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4" name="Group 84"/>
          <p:cNvGrpSpPr/>
          <p:nvPr/>
        </p:nvGrpSpPr>
        <p:grpSpPr>
          <a:xfrm>
            <a:off x="3581400" y="5029200"/>
            <a:ext cx="5029200" cy="304800"/>
            <a:chOff x="3581400" y="1447800"/>
            <a:chExt cx="5029200" cy="304800"/>
          </a:xfrm>
        </p:grpSpPr>
        <p:sp>
          <p:nvSpPr>
            <p:cNvPr id="86" name="Rectangle 85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</a:t>
              </a:r>
              <a:endParaRPr lang="en-US" dirty="0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8" name="Group 91"/>
          <p:cNvGrpSpPr/>
          <p:nvPr/>
        </p:nvGrpSpPr>
        <p:grpSpPr>
          <a:xfrm>
            <a:off x="3581400" y="5334000"/>
            <a:ext cx="5029200" cy="304800"/>
            <a:chOff x="3581400" y="1447800"/>
            <a:chExt cx="5029200" cy="304800"/>
          </a:xfrm>
        </p:grpSpPr>
        <p:sp>
          <p:nvSpPr>
            <p:cNvPr id="93" name="Rectangle 92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2" name="Group 98"/>
          <p:cNvGrpSpPr/>
          <p:nvPr/>
        </p:nvGrpSpPr>
        <p:grpSpPr>
          <a:xfrm>
            <a:off x="3581400" y="5638800"/>
            <a:ext cx="5029200" cy="304800"/>
            <a:chOff x="3581400" y="1447800"/>
            <a:chExt cx="5029200" cy="304800"/>
          </a:xfrm>
        </p:grpSpPr>
        <p:sp>
          <p:nvSpPr>
            <p:cNvPr id="100" name="Rectangle 99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6" name="Group 105"/>
          <p:cNvGrpSpPr/>
          <p:nvPr/>
        </p:nvGrpSpPr>
        <p:grpSpPr>
          <a:xfrm>
            <a:off x="3581400" y="5943600"/>
            <a:ext cx="5029200" cy="304800"/>
            <a:chOff x="3581400" y="1447800"/>
            <a:chExt cx="5029200" cy="304800"/>
          </a:xfrm>
        </p:grpSpPr>
        <p:sp>
          <p:nvSpPr>
            <p:cNvPr id="107" name="Rectangle 106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0" name="Group 112"/>
          <p:cNvGrpSpPr/>
          <p:nvPr/>
        </p:nvGrpSpPr>
        <p:grpSpPr>
          <a:xfrm>
            <a:off x="3581400" y="6248400"/>
            <a:ext cx="5029200" cy="304800"/>
            <a:chOff x="3581400" y="1447800"/>
            <a:chExt cx="5029200" cy="304800"/>
          </a:xfrm>
        </p:grpSpPr>
        <p:sp>
          <p:nvSpPr>
            <p:cNvPr id="114" name="Rectangle 113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2" name="TextBox 121"/>
          <p:cNvSpPr txBox="1"/>
          <p:nvPr/>
        </p:nvSpPr>
        <p:spPr>
          <a:xfrm rot="19800000">
            <a:off x="1290499" y="1199235"/>
            <a:ext cx="1221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Clock Cycles</a:t>
            </a:r>
            <a:endParaRPr lang="en-US" sz="1400" dirty="0"/>
          </a:p>
        </p:txBody>
      </p:sp>
      <p:sp>
        <p:nvSpPr>
          <p:cNvPr id="124" name="TextBox 123"/>
          <p:cNvSpPr txBox="1"/>
          <p:nvPr/>
        </p:nvSpPr>
        <p:spPr>
          <a:xfrm rot="19800000">
            <a:off x="1974091" y="1131274"/>
            <a:ext cx="12547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Inserted Tags</a:t>
            </a:r>
            <a:endParaRPr lang="en-US" sz="1400" dirty="0"/>
          </a:p>
        </p:txBody>
      </p:sp>
      <p:sp>
        <p:nvSpPr>
          <p:cNvPr id="125" name="TextBox 124"/>
          <p:cNvSpPr txBox="1"/>
          <p:nvPr/>
        </p:nvSpPr>
        <p:spPr>
          <a:xfrm rot="19800000">
            <a:off x="2623627" y="1123036"/>
            <a:ext cx="12987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Sorted Output</a:t>
            </a:r>
            <a:endParaRPr lang="en-US" sz="1400" dirty="0"/>
          </a:p>
        </p:txBody>
      </p:sp>
      <p:grpSp>
        <p:nvGrpSpPr>
          <p:cNvPr id="254" name="Group 125"/>
          <p:cNvGrpSpPr/>
          <p:nvPr/>
        </p:nvGrpSpPr>
        <p:grpSpPr>
          <a:xfrm>
            <a:off x="3581400" y="1371600"/>
            <a:ext cx="5029200" cy="304800"/>
            <a:chOff x="3581400" y="1447800"/>
            <a:chExt cx="5029200" cy="304800"/>
          </a:xfrm>
        </p:grpSpPr>
        <p:sp>
          <p:nvSpPr>
            <p:cNvPr id="127" name="Rectangle 126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Node 1</a:t>
              </a:r>
              <a:endParaRPr lang="en-US" sz="1600" dirty="0"/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Node 2</a:t>
              </a:r>
              <a:endParaRPr lang="en-US" sz="1600" dirty="0"/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Node 3</a:t>
              </a:r>
              <a:endParaRPr lang="en-US" sz="1600" dirty="0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Node 4</a:t>
              </a:r>
              <a:endParaRPr lang="en-US" sz="1600" dirty="0"/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Node 5</a:t>
              </a:r>
              <a:endParaRPr lang="en-US" sz="1600" dirty="0"/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Node 6</a:t>
              </a:r>
              <a:endParaRPr lang="en-US" sz="1600" dirty="0"/>
            </a:p>
          </p:txBody>
        </p:sp>
      </p:grpSp>
      <p:grpSp>
        <p:nvGrpSpPr>
          <p:cNvPr id="258" name="Group 190"/>
          <p:cNvGrpSpPr/>
          <p:nvPr/>
        </p:nvGrpSpPr>
        <p:grpSpPr>
          <a:xfrm>
            <a:off x="1219200" y="1676400"/>
            <a:ext cx="1828800" cy="304800"/>
            <a:chOff x="1219200" y="1676400"/>
            <a:chExt cx="1828800" cy="304800"/>
          </a:xfrm>
        </p:grpSpPr>
        <p:sp>
          <p:nvSpPr>
            <p:cNvPr id="195" name="Rectangle 194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96" name="Rectangle 195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</p:grpSp>
      <p:grpSp>
        <p:nvGrpSpPr>
          <p:cNvPr id="259" name="Group 197"/>
          <p:cNvGrpSpPr/>
          <p:nvPr/>
        </p:nvGrpSpPr>
        <p:grpSpPr>
          <a:xfrm>
            <a:off x="1219200" y="1981200"/>
            <a:ext cx="1828800" cy="304800"/>
            <a:chOff x="1219200" y="1676400"/>
            <a:chExt cx="1828800" cy="304800"/>
          </a:xfrm>
        </p:grpSpPr>
        <p:sp>
          <p:nvSpPr>
            <p:cNvPr id="199" name="Rectangle 198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</p:grpSp>
      <p:grpSp>
        <p:nvGrpSpPr>
          <p:cNvPr id="260" name="Group 201"/>
          <p:cNvGrpSpPr/>
          <p:nvPr/>
        </p:nvGrpSpPr>
        <p:grpSpPr>
          <a:xfrm>
            <a:off x="1219200" y="2286000"/>
            <a:ext cx="1828800" cy="304800"/>
            <a:chOff x="1219200" y="1676400"/>
            <a:chExt cx="1828800" cy="304800"/>
          </a:xfrm>
        </p:grpSpPr>
        <p:sp>
          <p:nvSpPr>
            <p:cNvPr id="203" name="Rectangle 202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Rectangle 204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</p:grpSp>
      <p:grpSp>
        <p:nvGrpSpPr>
          <p:cNvPr id="261" name="Group 205"/>
          <p:cNvGrpSpPr/>
          <p:nvPr/>
        </p:nvGrpSpPr>
        <p:grpSpPr>
          <a:xfrm>
            <a:off x="1219200" y="2590800"/>
            <a:ext cx="1828800" cy="304800"/>
            <a:chOff x="1219200" y="1676400"/>
            <a:chExt cx="1828800" cy="304800"/>
          </a:xfrm>
        </p:grpSpPr>
        <p:sp>
          <p:nvSpPr>
            <p:cNvPr id="207" name="Rectangle 206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208" name="Rectangle 207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 208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</p:grpSp>
      <p:grpSp>
        <p:nvGrpSpPr>
          <p:cNvPr id="262" name="Group 209"/>
          <p:cNvGrpSpPr/>
          <p:nvPr/>
        </p:nvGrpSpPr>
        <p:grpSpPr>
          <a:xfrm>
            <a:off x="1219200" y="2895600"/>
            <a:ext cx="1828800" cy="304800"/>
            <a:chOff x="1219200" y="1676400"/>
            <a:chExt cx="1828800" cy="304800"/>
          </a:xfrm>
        </p:grpSpPr>
        <p:sp>
          <p:nvSpPr>
            <p:cNvPr id="211" name="Rectangle 210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212" name="Rectangle 211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Rectangle 212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</p:grpSp>
      <p:grpSp>
        <p:nvGrpSpPr>
          <p:cNvPr id="263" name="Group 213"/>
          <p:cNvGrpSpPr/>
          <p:nvPr/>
        </p:nvGrpSpPr>
        <p:grpSpPr>
          <a:xfrm>
            <a:off x="1219200" y="3200400"/>
            <a:ext cx="1828800" cy="304800"/>
            <a:chOff x="1219200" y="1676400"/>
            <a:chExt cx="1828800" cy="304800"/>
          </a:xfrm>
        </p:grpSpPr>
        <p:sp>
          <p:nvSpPr>
            <p:cNvPr id="215" name="Rectangle 214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216" name="Rectangle 215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Rectangle 216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</a:t>
              </a:r>
              <a:endParaRPr lang="en-US" dirty="0"/>
            </a:p>
          </p:txBody>
        </p:sp>
      </p:grpSp>
      <p:grpSp>
        <p:nvGrpSpPr>
          <p:cNvPr id="264" name="Group 217"/>
          <p:cNvGrpSpPr/>
          <p:nvPr/>
        </p:nvGrpSpPr>
        <p:grpSpPr>
          <a:xfrm>
            <a:off x="1219200" y="3505200"/>
            <a:ext cx="1828800" cy="304800"/>
            <a:chOff x="1219200" y="1676400"/>
            <a:chExt cx="1828800" cy="304800"/>
          </a:xfrm>
        </p:grpSpPr>
        <p:sp>
          <p:nvSpPr>
            <p:cNvPr id="219" name="Rectangle 218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21" name="Rectangle 220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</p:grpSp>
      <p:grpSp>
        <p:nvGrpSpPr>
          <p:cNvPr id="265" name="Group 221"/>
          <p:cNvGrpSpPr/>
          <p:nvPr/>
        </p:nvGrpSpPr>
        <p:grpSpPr>
          <a:xfrm>
            <a:off x="1219200" y="3810000"/>
            <a:ext cx="1828800" cy="304800"/>
            <a:chOff x="1219200" y="1676400"/>
            <a:chExt cx="1828800" cy="304800"/>
          </a:xfrm>
        </p:grpSpPr>
        <p:sp>
          <p:nvSpPr>
            <p:cNvPr id="223" name="Rectangle 222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224" name="Rectangle 223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225" name="Rectangle 224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8</a:t>
              </a:r>
              <a:endParaRPr lang="en-US" dirty="0"/>
            </a:p>
          </p:txBody>
        </p:sp>
      </p:grpSp>
      <p:grpSp>
        <p:nvGrpSpPr>
          <p:cNvPr id="266" name="Group 225"/>
          <p:cNvGrpSpPr/>
          <p:nvPr/>
        </p:nvGrpSpPr>
        <p:grpSpPr>
          <a:xfrm>
            <a:off x="1219200" y="4114800"/>
            <a:ext cx="1828800" cy="304800"/>
            <a:chOff x="1219200" y="1676400"/>
            <a:chExt cx="1828800" cy="304800"/>
          </a:xfrm>
        </p:grpSpPr>
        <p:sp>
          <p:nvSpPr>
            <p:cNvPr id="227" name="Rectangle 226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228" name="Rectangle 227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</p:grpSp>
      <p:grpSp>
        <p:nvGrpSpPr>
          <p:cNvPr id="267" name="Group 229"/>
          <p:cNvGrpSpPr/>
          <p:nvPr/>
        </p:nvGrpSpPr>
        <p:grpSpPr>
          <a:xfrm>
            <a:off x="1219200" y="4419600"/>
            <a:ext cx="1828800" cy="304800"/>
            <a:chOff x="1219200" y="1676400"/>
            <a:chExt cx="1828800" cy="304800"/>
          </a:xfrm>
        </p:grpSpPr>
        <p:sp>
          <p:nvSpPr>
            <p:cNvPr id="231" name="Rectangle 230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</a:t>
              </a:r>
              <a:endParaRPr lang="en-US" dirty="0"/>
            </a:p>
          </p:txBody>
        </p:sp>
        <p:sp>
          <p:nvSpPr>
            <p:cNvPr id="232" name="Rectangle 231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Rectangle 232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8" name="Group 233"/>
          <p:cNvGrpSpPr/>
          <p:nvPr/>
        </p:nvGrpSpPr>
        <p:grpSpPr>
          <a:xfrm>
            <a:off x="1219200" y="4724400"/>
            <a:ext cx="1828800" cy="304800"/>
            <a:chOff x="1219200" y="1676400"/>
            <a:chExt cx="1828800" cy="304800"/>
          </a:xfrm>
        </p:grpSpPr>
        <p:sp>
          <p:nvSpPr>
            <p:cNvPr id="235" name="Rectangle 234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10</a:t>
              </a:r>
              <a:endParaRPr lang="en-US" dirty="0"/>
            </a:p>
          </p:txBody>
        </p:sp>
        <p:sp>
          <p:nvSpPr>
            <p:cNvPr id="236" name="Rectangle 235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237" name="Rectangle 236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9" name="Group 237"/>
          <p:cNvGrpSpPr/>
          <p:nvPr/>
        </p:nvGrpSpPr>
        <p:grpSpPr>
          <a:xfrm>
            <a:off x="1219200" y="5029200"/>
            <a:ext cx="1828800" cy="304800"/>
            <a:chOff x="1219200" y="1676400"/>
            <a:chExt cx="1828800" cy="304800"/>
          </a:xfrm>
        </p:grpSpPr>
        <p:sp>
          <p:nvSpPr>
            <p:cNvPr id="239" name="Rectangle 238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11</a:t>
              </a:r>
              <a:endParaRPr lang="en-US" dirty="0"/>
            </a:p>
          </p:txBody>
        </p:sp>
        <p:sp>
          <p:nvSpPr>
            <p:cNvPr id="240" name="Rectangle 239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0" name="Group 241"/>
          <p:cNvGrpSpPr/>
          <p:nvPr/>
        </p:nvGrpSpPr>
        <p:grpSpPr>
          <a:xfrm>
            <a:off x="1219200" y="5334000"/>
            <a:ext cx="1828800" cy="304800"/>
            <a:chOff x="1219200" y="1676400"/>
            <a:chExt cx="1828800" cy="304800"/>
          </a:xfrm>
        </p:grpSpPr>
        <p:sp>
          <p:nvSpPr>
            <p:cNvPr id="243" name="Rectangle 242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Rectangle 243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Rectangle 244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1" name="Group 245"/>
          <p:cNvGrpSpPr/>
          <p:nvPr/>
        </p:nvGrpSpPr>
        <p:grpSpPr>
          <a:xfrm>
            <a:off x="1219200" y="5638800"/>
            <a:ext cx="1828800" cy="304800"/>
            <a:chOff x="1219200" y="1676400"/>
            <a:chExt cx="1828800" cy="304800"/>
          </a:xfrm>
        </p:grpSpPr>
        <p:sp>
          <p:nvSpPr>
            <p:cNvPr id="247" name="Rectangle 246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Rectangle 247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Rectangle 248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2" name="Group 249"/>
          <p:cNvGrpSpPr/>
          <p:nvPr/>
        </p:nvGrpSpPr>
        <p:grpSpPr>
          <a:xfrm>
            <a:off x="1219200" y="5943600"/>
            <a:ext cx="1828800" cy="304800"/>
            <a:chOff x="1219200" y="1676400"/>
            <a:chExt cx="1828800" cy="304800"/>
          </a:xfrm>
        </p:grpSpPr>
        <p:sp>
          <p:nvSpPr>
            <p:cNvPr id="251" name="Rectangle 250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Rectangle 251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Rectangle 252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3" name="Group 253"/>
          <p:cNvGrpSpPr/>
          <p:nvPr/>
        </p:nvGrpSpPr>
        <p:grpSpPr>
          <a:xfrm>
            <a:off x="1219200" y="6248400"/>
            <a:ext cx="1828800" cy="304800"/>
            <a:chOff x="1219200" y="1676400"/>
            <a:chExt cx="1828800" cy="304800"/>
          </a:xfrm>
        </p:grpSpPr>
        <p:sp>
          <p:nvSpPr>
            <p:cNvPr id="255" name="Rectangle 254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Rectangle 255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Rectangle 256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91" name="Straight Arrow Connector 190"/>
          <p:cNvCxnSpPr/>
          <p:nvPr/>
        </p:nvCxnSpPr>
        <p:spPr>
          <a:xfrm rot="10800000" flipV="1">
            <a:off x="3048000" y="4876800"/>
            <a:ext cx="533400" cy="304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749808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Extended Linear Sorter System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grpSp>
        <p:nvGrpSpPr>
          <p:cNvPr id="3" name="Group 13"/>
          <p:cNvGrpSpPr/>
          <p:nvPr/>
        </p:nvGrpSpPr>
        <p:grpSpPr>
          <a:xfrm>
            <a:off x="3581400" y="1676400"/>
            <a:ext cx="5029200" cy="304800"/>
            <a:chOff x="3581400" y="1447800"/>
            <a:chExt cx="5029200" cy="304800"/>
          </a:xfrm>
        </p:grpSpPr>
        <p:sp>
          <p:nvSpPr>
            <p:cNvPr id="5" name="Rectangle 4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14"/>
          <p:cNvGrpSpPr/>
          <p:nvPr/>
        </p:nvGrpSpPr>
        <p:grpSpPr>
          <a:xfrm>
            <a:off x="3581400" y="1981200"/>
            <a:ext cx="5029200" cy="304800"/>
            <a:chOff x="3581400" y="1447800"/>
            <a:chExt cx="5029200" cy="304800"/>
          </a:xfrm>
        </p:grpSpPr>
        <p:sp>
          <p:nvSpPr>
            <p:cNvPr id="16" name="Rectangle 15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21"/>
          <p:cNvGrpSpPr/>
          <p:nvPr/>
        </p:nvGrpSpPr>
        <p:grpSpPr>
          <a:xfrm>
            <a:off x="3581400" y="2286000"/>
            <a:ext cx="5029200" cy="304800"/>
            <a:chOff x="3581400" y="1447800"/>
            <a:chExt cx="5029200" cy="304800"/>
          </a:xfrm>
        </p:grpSpPr>
        <p:sp>
          <p:nvSpPr>
            <p:cNvPr id="23" name="Rectangle 22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28"/>
          <p:cNvGrpSpPr/>
          <p:nvPr/>
        </p:nvGrpSpPr>
        <p:grpSpPr>
          <a:xfrm>
            <a:off x="3581400" y="2590800"/>
            <a:ext cx="5029200" cy="304800"/>
            <a:chOff x="3581400" y="1447800"/>
            <a:chExt cx="5029200" cy="304800"/>
          </a:xfrm>
        </p:grpSpPr>
        <p:sp>
          <p:nvSpPr>
            <p:cNvPr id="30" name="Rectangle 29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35"/>
          <p:cNvGrpSpPr/>
          <p:nvPr/>
        </p:nvGrpSpPr>
        <p:grpSpPr>
          <a:xfrm>
            <a:off x="3581400" y="2895600"/>
            <a:ext cx="5029200" cy="304800"/>
            <a:chOff x="3581400" y="1447800"/>
            <a:chExt cx="5029200" cy="304800"/>
          </a:xfrm>
        </p:grpSpPr>
        <p:sp>
          <p:nvSpPr>
            <p:cNvPr id="37" name="Rectangle 36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42"/>
          <p:cNvGrpSpPr/>
          <p:nvPr/>
        </p:nvGrpSpPr>
        <p:grpSpPr>
          <a:xfrm>
            <a:off x="3581400" y="3200400"/>
            <a:ext cx="5029200" cy="304800"/>
            <a:chOff x="3581400" y="1447800"/>
            <a:chExt cx="5029200" cy="304800"/>
          </a:xfrm>
        </p:grpSpPr>
        <p:sp>
          <p:nvSpPr>
            <p:cNvPr id="44" name="Rectangle 43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49"/>
          <p:cNvGrpSpPr/>
          <p:nvPr/>
        </p:nvGrpSpPr>
        <p:grpSpPr>
          <a:xfrm>
            <a:off x="3581400" y="3505200"/>
            <a:ext cx="5029200" cy="304800"/>
            <a:chOff x="3581400" y="1447800"/>
            <a:chExt cx="5029200" cy="304800"/>
          </a:xfrm>
        </p:grpSpPr>
        <p:sp>
          <p:nvSpPr>
            <p:cNvPr id="51" name="Rectangle 50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</a:t>
              </a:r>
              <a:endParaRPr lang="en-US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56"/>
          <p:cNvGrpSpPr/>
          <p:nvPr/>
        </p:nvGrpSpPr>
        <p:grpSpPr>
          <a:xfrm>
            <a:off x="3581400" y="3810000"/>
            <a:ext cx="5029200" cy="304800"/>
            <a:chOff x="3581400" y="1447800"/>
            <a:chExt cx="5029200" cy="304800"/>
          </a:xfrm>
        </p:grpSpPr>
        <p:sp>
          <p:nvSpPr>
            <p:cNvPr id="58" name="Rectangle 57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</a:t>
              </a:r>
              <a:endParaRPr lang="en-US" dirty="0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63"/>
          <p:cNvGrpSpPr/>
          <p:nvPr/>
        </p:nvGrpSpPr>
        <p:grpSpPr>
          <a:xfrm>
            <a:off x="3581400" y="4114800"/>
            <a:ext cx="5029200" cy="304800"/>
            <a:chOff x="3581400" y="1447800"/>
            <a:chExt cx="5029200" cy="304800"/>
          </a:xfrm>
        </p:grpSpPr>
        <p:sp>
          <p:nvSpPr>
            <p:cNvPr id="65" name="Rectangle 64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</a:t>
              </a:r>
              <a:endParaRPr lang="en-US" dirty="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6" name="Group 70"/>
          <p:cNvGrpSpPr/>
          <p:nvPr/>
        </p:nvGrpSpPr>
        <p:grpSpPr>
          <a:xfrm>
            <a:off x="3581400" y="4419600"/>
            <a:ext cx="5029200" cy="304800"/>
            <a:chOff x="3581400" y="1447800"/>
            <a:chExt cx="5029200" cy="304800"/>
          </a:xfrm>
        </p:grpSpPr>
        <p:sp>
          <p:nvSpPr>
            <p:cNvPr id="72" name="Rectangle 71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</a:t>
              </a:r>
              <a:endParaRPr lang="en-US" dirty="0"/>
            </a:p>
          </p:txBody>
        </p:sp>
      </p:grpSp>
      <p:grpSp>
        <p:nvGrpSpPr>
          <p:cNvPr id="230" name="Group 77"/>
          <p:cNvGrpSpPr/>
          <p:nvPr/>
        </p:nvGrpSpPr>
        <p:grpSpPr>
          <a:xfrm>
            <a:off x="3581400" y="4724400"/>
            <a:ext cx="5029200" cy="304800"/>
            <a:chOff x="3581400" y="1447800"/>
            <a:chExt cx="5029200" cy="304800"/>
          </a:xfrm>
        </p:grpSpPr>
        <p:sp>
          <p:nvSpPr>
            <p:cNvPr id="79" name="Rectangle 78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</a:t>
              </a:r>
              <a:endParaRPr lang="en-US" dirty="0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4" name="Group 84"/>
          <p:cNvGrpSpPr/>
          <p:nvPr/>
        </p:nvGrpSpPr>
        <p:grpSpPr>
          <a:xfrm>
            <a:off x="3581400" y="5029200"/>
            <a:ext cx="5029200" cy="304800"/>
            <a:chOff x="3581400" y="1447800"/>
            <a:chExt cx="5029200" cy="304800"/>
          </a:xfrm>
        </p:grpSpPr>
        <p:sp>
          <p:nvSpPr>
            <p:cNvPr id="86" name="Rectangle 85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</a:t>
              </a:r>
              <a:endParaRPr lang="en-US" dirty="0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8" name="Group 91"/>
          <p:cNvGrpSpPr/>
          <p:nvPr/>
        </p:nvGrpSpPr>
        <p:grpSpPr>
          <a:xfrm>
            <a:off x="3581400" y="5334000"/>
            <a:ext cx="5029200" cy="304800"/>
            <a:chOff x="3581400" y="1447800"/>
            <a:chExt cx="5029200" cy="304800"/>
          </a:xfrm>
        </p:grpSpPr>
        <p:sp>
          <p:nvSpPr>
            <p:cNvPr id="93" name="Rectangle 92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</a:t>
              </a:r>
              <a:endParaRPr lang="en-US" dirty="0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2" name="Group 98"/>
          <p:cNvGrpSpPr/>
          <p:nvPr/>
        </p:nvGrpSpPr>
        <p:grpSpPr>
          <a:xfrm>
            <a:off x="3581400" y="5638800"/>
            <a:ext cx="5029200" cy="304800"/>
            <a:chOff x="3581400" y="1447800"/>
            <a:chExt cx="5029200" cy="304800"/>
          </a:xfrm>
        </p:grpSpPr>
        <p:sp>
          <p:nvSpPr>
            <p:cNvPr id="100" name="Rectangle 99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6" name="Group 105"/>
          <p:cNvGrpSpPr/>
          <p:nvPr/>
        </p:nvGrpSpPr>
        <p:grpSpPr>
          <a:xfrm>
            <a:off x="3581400" y="5943600"/>
            <a:ext cx="5029200" cy="304800"/>
            <a:chOff x="3581400" y="1447800"/>
            <a:chExt cx="5029200" cy="304800"/>
          </a:xfrm>
        </p:grpSpPr>
        <p:sp>
          <p:nvSpPr>
            <p:cNvPr id="107" name="Rectangle 106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0" name="Group 112"/>
          <p:cNvGrpSpPr/>
          <p:nvPr/>
        </p:nvGrpSpPr>
        <p:grpSpPr>
          <a:xfrm>
            <a:off x="3581400" y="6248400"/>
            <a:ext cx="5029200" cy="304800"/>
            <a:chOff x="3581400" y="1447800"/>
            <a:chExt cx="5029200" cy="304800"/>
          </a:xfrm>
        </p:grpSpPr>
        <p:sp>
          <p:nvSpPr>
            <p:cNvPr id="114" name="Rectangle 113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2" name="TextBox 121"/>
          <p:cNvSpPr txBox="1"/>
          <p:nvPr/>
        </p:nvSpPr>
        <p:spPr>
          <a:xfrm rot="19800000">
            <a:off x="1290499" y="1199235"/>
            <a:ext cx="1221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Clock Cycles</a:t>
            </a:r>
            <a:endParaRPr lang="en-US" sz="1400" dirty="0"/>
          </a:p>
        </p:txBody>
      </p:sp>
      <p:sp>
        <p:nvSpPr>
          <p:cNvPr id="124" name="TextBox 123"/>
          <p:cNvSpPr txBox="1"/>
          <p:nvPr/>
        </p:nvSpPr>
        <p:spPr>
          <a:xfrm rot="19800000">
            <a:off x="1974091" y="1131274"/>
            <a:ext cx="12547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Inserted Tags</a:t>
            </a:r>
            <a:endParaRPr lang="en-US" sz="1400" dirty="0"/>
          </a:p>
        </p:txBody>
      </p:sp>
      <p:sp>
        <p:nvSpPr>
          <p:cNvPr id="125" name="TextBox 124"/>
          <p:cNvSpPr txBox="1"/>
          <p:nvPr/>
        </p:nvSpPr>
        <p:spPr>
          <a:xfrm rot="19800000">
            <a:off x="2623627" y="1123036"/>
            <a:ext cx="12987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Sorted Output</a:t>
            </a:r>
            <a:endParaRPr lang="en-US" sz="1400" dirty="0"/>
          </a:p>
        </p:txBody>
      </p:sp>
      <p:grpSp>
        <p:nvGrpSpPr>
          <p:cNvPr id="254" name="Group 125"/>
          <p:cNvGrpSpPr/>
          <p:nvPr/>
        </p:nvGrpSpPr>
        <p:grpSpPr>
          <a:xfrm>
            <a:off x="3581400" y="1371600"/>
            <a:ext cx="5029200" cy="304800"/>
            <a:chOff x="3581400" y="1447800"/>
            <a:chExt cx="5029200" cy="304800"/>
          </a:xfrm>
        </p:grpSpPr>
        <p:sp>
          <p:nvSpPr>
            <p:cNvPr id="127" name="Rectangle 126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Node 1</a:t>
              </a:r>
              <a:endParaRPr lang="en-US" sz="1600" dirty="0"/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Node 2</a:t>
              </a:r>
              <a:endParaRPr lang="en-US" sz="1600" dirty="0"/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Node 3</a:t>
              </a:r>
              <a:endParaRPr lang="en-US" sz="1600" dirty="0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Node 4</a:t>
              </a:r>
              <a:endParaRPr lang="en-US" sz="1600" dirty="0"/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Node 5</a:t>
              </a:r>
              <a:endParaRPr lang="en-US" sz="1600" dirty="0"/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Node 6</a:t>
              </a:r>
              <a:endParaRPr lang="en-US" sz="1600" dirty="0"/>
            </a:p>
          </p:txBody>
        </p:sp>
      </p:grpSp>
      <p:grpSp>
        <p:nvGrpSpPr>
          <p:cNvPr id="258" name="Group 190"/>
          <p:cNvGrpSpPr/>
          <p:nvPr/>
        </p:nvGrpSpPr>
        <p:grpSpPr>
          <a:xfrm>
            <a:off x="1219200" y="1676400"/>
            <a:ext cx="1828800" cy="304800"/>
            <a:chOff x="1219200" y="1676400"/>
            <a:chExt cx="1828800" cy="304800"/>
          </a:xfrm>
        </p:grpSpPr>
        <p:sp>
          <p:nvSpPr>
            <p:cNvPr id="195" name="Rectangle 194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96" name="Rectangle 195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</p:grpSp>
      <p:grpSp>
        <p:nvGrpSpPr>
          <p:cNvPr id="259" name="Group 197"/>
          <p:cNvGrpSpPr/>
          <p:nvPr/>
        </p:nvGrpSpPr>
        <p:grpSpPr>
          <a:xfrm>
            <a:off x="1219200" y="1981200"/>
            <a:ext cx="1828800" cy="304800"/>
            <a:chOff x="1219200" y="1676400"/>
            <a:chExt cx="1828800" cy="304800"/>
          </a:xfrm>
        </p:grpSpPr>
        <p:sp>
          <p:nvSpPr>
            <p:cNvPr id="199" name="Rectangle 198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</p:grpSp>
      <p:grpSp>
        <p:nvGrpSpPr>
          <p:cNvPr id="260" name="Group 201"/>
          <p:cNvGrpSpPr/>
          <p:nvPr/>
        </p:nvGrpSpPr>
        <p:grpSpPr>
          <a:xfrm>
            <a:off x="1219200" y="2286000"/>
            <a:ext cx="1828800" cy="304800"/>
            <a:chOff x="1219200" y="1676400"/>
            <a:chExt cx="1828800" cy="304800"/>
          </a:xfrm>
        </p:grpSpPr>
        <p:sp>
          <p:nvSpPr>
            <p:cNvPr id="203" name="Rectangle 202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Rectangle 204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</p:grpSp>
      <p:grpSp>
        <p:nvGrpSpPr>
          <p:cNvPr id="261" name="Group 205"/>
          <p:cNvGrpSpPr/>
          <p:nvPr/>
        </p:nvGrpSpPr>
        <p:grpSpPr>
          <a:xfrm>
            <a:off x="1219200" y="2590800"/>
            <a:ext cx="1828800" cy="304800"/>
            <a:chOff x="1219200" y="1676400"/>
            <a:chExt cx="1828800" cy="304800"/>
          </a:xfrm>
        </p:grpSpPr>
        <p:sp>
          <p:nvSpPr>
            <p:cNvPr id="207" name="Rectangle 206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208" name="Rectangle 207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 208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</p:grpSp>
      <p:grpSp>
        <p:nvGrpSpPr>
          <p:cNvPr id="262" name="Group 209"/>
          <p:cNvGrpSpPr/>
          <p:nvPr/>
        </p:nvGrpSpPr>
        <p:grpSpPr>
          <a:xfrm>
            <a:off x="1219200" y="2895600"/>
            <a:ext cx="1828800" cy="304800"/>
            <a:chOff x="1219200" y="1676400"/>
            <a:chExt cx="1828800" cy="304800"/>
          </a:xfrm>
        </p:grpSpPr>
        <p:sp>
          <p:nvSpPr>
            <p:cNvPr id="211" name="Rectangle 210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212" name="Rectangle 211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Rectangle 212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</p:grpSp>
      <p:grpSp>
        <p:nvGrpSpPr>
          <p:cNvPr id="263" name="Group 213"/>
          <p:cNvGrpSpPr/>
          <p:nvPr/>
        </p:nvGrpSpPr>
        <p:grpSpPr>
          <a:xfrm>
            <a:off x="1219200" y="3200400"/>
            <a:ext cx="1828800" cy="304800"/>
            <a:chOff x="1219200" y="1676400"/>
            <a:chExt cx="1828800" cy="304800"/>
          </a:xfrm>
        </p:grpSpPr>
        <p:sp>
          <p:nvSpPr>
            <p:cNvPr id="215" name="Rectangle 214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216" name="Rectangle 215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Rectangle 216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</a:t>
              </a:r>
              <a:endParaRPr lang="en-US" dirty="0"/>
            </a:p>
          </p:txBody>
        </p:sp>
      </p:grpSp>
      <p:grpSp>
        <p:nvGrpSpPr>
          <p:cNvPr id="264" name="Group 217"/>
          <p:cNvGrpSpPr/>
          <p:nvPr/>
        </p:nvGrpSpPr>
        <p:grpSpPr>
          <a:xfrm>
            <a:off x="1219200" y="3505200"/>
            <a:ext cx="1828800" cy="304800"/>
            <a:chOff x="1219200" y="1676400"/>
            <a:chExt cx="1828800" cy="304800"/>
          </a:xfrm>
        </p:grpSpPr>
        <p:sp>
          <p:nvSpPr>
            <p:cNvPr id="219" name="Rectangle 218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21" name="Rectangle 220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</p:grpSp>
      <p:grpSp>
        <p:nvGrpSpPr>
          <p:cNvPr id="265" name="Group 221"/>
          <p:cNvGrpSpPr/>
          <p:nvPr/>
        </p:nvGrpSpPr>
        <p:grpSpPr>
          <a:xfrm>
            <a:off x="1219200" y="3810000"/>
            <a:ext cx="1828800" cy="304800"/>
            <a:chOff x="1219200" y="1676400"/>
            <a:chExt cx="1828800" cy="304800"/>
          </a:xfrm>
        </p:grpSpPr>
        <p:sp>
          <p:nvSpPr>
            <p:cNvPr id="223" name="Rectangle 222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224" name="Rectangle 223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225" name="Rectangle 224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8</a:t>
              </a:r>
              <a:endParaRPr lang="en-US" dirty="0"/>
            </a:p>
          </p:txBody>
        </p:sp>
      </p:grpSp>
      <p:grpSp>
        <p:nvGrpSpPr>
          <p:cNvPr id="266" name="Group 225"/>
          <p:cNvGrpSpPr/>
          <p:nvPr/>
        </p:nvGrpSpPr>
        <p:grpSpPr>
          <a:xfrm>
            <a:off x="1219200" y="4114800"/>
            <a:ext cx="1828800" cy="304800"/>
            <a:chOff x="1219200" y="1676400"/>
            <a:chExt cx="1828800" cy="304800"/>
          </a:xfrm>
        </p:grpSpPr>
        <p:sp>
          <p:nvSpPr>
            <p:cNvPr id="227" name="Rectangle 226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228" name="Rectangle 227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</p:grpSp>
      <p:grpSp>
        <p:nvGrpSpPr>
          <p:cNvPr id="267" name="Group 229"/>
          <p:cNvGrpSpPr/>
          <p:nvPr/>
        </p:nvGrpSpPr>
        <p:grpSpPr>
          <a:xfrm>
            <a:off x="1219200" y="4419600"/>
            <a:ext cx="1828800" cy="304800"/>
            <a:chOff x="1219200" y="1676400"/>
            <a:chExt cx="1828800" cy="304800"/>
          </a:xfrm>
        </p:grpSpPr>
        <p:sp>
          <p:nvSpPr>
            <p:cNvPr id="231" name="Rectangle 230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</a:t>
              </a:r>
              <a:endParaRPr lang="en-US" dirty="0"/>
            </a:p>
          </p:txBody>
        </p:sp>
        <p:sp>
          <p:nvSpPr>
            <p:cNvPr id="232" name="Rectangle 231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Rectangle 232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8" name="Group 233"/>
          <p:cNvGrpSpPr/>
          <p:nvPr/>
        </p:nvGrpSpPr>
        <p:grpSpPr>
          <a:xfrm>
            <a:off x="1219200" y="4724400"/>
            <a:ext cx="1828800" cy="304800"/>
            <a:chOff x="1219200" y="1676400"/>
            <a:chExt cx="1828800" cy="304800"/>
          </a:xfrm>
        </p:grpSpPr>
        <p:sp>
          <p:nvSpPr>
            <p:cNvPr id="235" name="Rectangle 234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10</a:t>
              </a:r>
              <a:endParaRPr lang="en-US" dirty="0"/>
            </a:p>
          </p:txBody>
        </p:sp>
        <p:sp>
          <p:nvSpPr>
            <p:cNvPr id="236" name="Rectangle 235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237" name="Rectangle 236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9" name="Group 237"/>
          <p:cNvGrpSpPr/>
          <p:nvPr/>
        </p:nvGrpSpPr>
        <p:grpSpPr>
          <a:xfrm>
            <a:off x="1219200" y="5029200"/>
            <a:ext cx="1828800" cy="304800"/>
            <a:chOff x="1219200" y="1676400"/>
            <a:chExt cx="1828800" cy="304800"/>
          </a:xfrm>
        </p:grpSpPr>
        <p:sp>
          <p:nvSpPr>
            <p:cNvPr id="239" name="Rectangle 238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11</a:t>
              </a:r>
              <a:endParaRPr lang="en-US" dirty="0"/>
            </a:p>
          </p:txBody>
        </p:sp>
        <p:sp>
          <p:nvSpPr>
            <p:cNvPr id="240" name="Rectangle 239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0" name="Group 241"/>
          <p:cNvGrpSpPr/>
          <p:nvPr/>
        </p:nvGrpSpPr>
        <p:grpSpPr>
          <a:xfrm>
            <a:off x="1219200" y="5334000"/>
            <a:ext cx="1828800" cy="304800"/>
            <a:chOff x="1219200" y="1676400"/>
            <a:chExt cx="1828800" cy="304800"/>
          </a:xfrm>
        </p:grpSpPr>
        <p:sp>
          <p:nvSpPr>
            <p:cNvPr id="243" name="Rectangle 242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12</a:t>
              </a:r>
              <a:endParaRPr lang="en-US" dirty="0"/>
            </a:p>
          </p:txBody>
        </p:sp>
        <p:sp>
          <p:nvSpPr>
            <p:cNvPr id="244" name="Rectangle 243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245" name="Rectangle 244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1" name="Group 245"/>
          <p:cNvGrpSpPr/>
          <p:nvPr/>
        </p:nvGrpSpPr>
        <p:grpSpPr>
          <a:xfrm>
            <a:off x="1219200" y="5638800"/>
            <a:ext cx="1828800" cy="304800"/>
            <a:chOff x="1219200" y="1676400"/>
            <a:chExt cx="1828800" cy="304800"/>
          </a:xfrm>
        </p:grpSpPr>
        <p:sp>
          <p:nvSpPr>
            <p:cNvPr id="247" name="Rectangle 246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Rectangle 247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Rectangle 248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2" name="Group 249"/>
          <p:cNvGrpSpPr/>
          <p:nvPr/>
        </p:nvGrpSpPr>
        <p:grpSpPr>
          <a:xfrm>
            <a:off x="1219200" y="5943600"/>
            <a:ext cx="1828800" cy="304800"/>
            <a:chOff x="1219200" y="1676400"/>
            <a:chExt cx="1828800" cy="304800"/>
          </a:xfrm>
        </p:grpSpPr>
        <p:sp>
          <p:nvSpPr>
            <p:cNvPr id="251" name="Rectangle 250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Rectangle 251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Rectangle 252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3" name="Group 253"/>
          <p:cNvGrpSpPr/>
          <p:nvPr/>
        </p:nvGrpSpPr>
        <p:grpSpPr>
          <a:xfrm>
            <a:off x="1219200" y="6248400"/>
            <a:ext cx="1828800" cy="304800"/>
            <a:chOff x="1219200" y="1676400"/>
            <a:chExt cx="1828800" cy="304800"/>
          </a:xfrm>
        </p:grpSpPr>
        <p:sp>
          <p:nvSpPr>
            <p:cNvPr id="255" name="Rectangle 254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Rectangle 255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Rectangle 256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91" name="Straight Arrow Connector 190"/>
          <p:cNvCxnSpPr/>
          <p:nvPr/>
        </p:nvCxnSpPr>
        <p:spPr>
          <a:xfrm rot="10800000" flipV="1">
            <a:off x="3048000" y="5181600"/>
            <a:ext cx="533400" cy="304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749808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Extended Linear Sorter System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grpSp>
        <p:nvGrpSpPr>
          <p:cNvPr id="3" name="Group 13"/>
          <p:cNvGrpSpPr/>
          <p:nvPr/>
        </p:nvGrpSpPr>
        <p:grpSpPr>
          <a:xfrm>
            <a:off x="3581400" y="1676400"/>
            <a:ext cx="5029200" cy="304800"/>
            <a:chOff x="3581400" y="1447800"/>
            <a:chExt cx="5029200" cy="304800"/>
          </a:xfrm>
        </p:grpSpPr>
        <p:sp>
          <p:nvSpPr>
            <p:cNvPr id="5" name="Rectangle 4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14"/>
          <p:cNvGrpSpPr/>
          <p:nvPr/>
        </p:nvGrpSpPr>
        <p:grpSpPr>
          <a:xfrm>
            <a:off x="3581400" y="1981200"/>
            <a:ext cx="5029200" cy="304800"/>
            <a:chOff x="3581400" y="1447800"/>
            <a:chExt cx="5029200" cy="304800"/>
          </a:xfrm>
        </p:grpSpPr>
        <p:sp>
          <p:nvSpPr>
            <p:cNvPr id="16" name="Rectangle 15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21"/>
          <p:cNvGrpSpPr/>
          <p:nvPr/>
        </p:nvGrpSpPr>
        <p:grpSpPr>
          <a:xfrm>
            <a:off x="3581400" y="2286000"/>
            <a:ext cx="5029200" cy="304800"/>
            <a:chOff x="3581400" y="1447800"/>
            <a:chExt cx="5029200" cy="304800"/>
          </a:xfrm>
        </p:grpSpPr>
        <p:sp>
          <p:nvSpPr>
            <p:cNvPr id="23" name="Rectangle 22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28"/>
          <p:cNvGrpSpPr/>
          <p:nvPr/>
        </p:nvGrpSpPr>
        <p:grpSpPr>
          <a:xfrm>
            <a:off x="3581400" y="2590800"/>
            <a:ext cx="5029200" cy="304800"/>
            <a:chOff x="3581400" y="1447800"/>
            <a:chExt cx="5029200" cy="304800"/>
          </a:xfrm>
        </p:grpSpPr>
        <p:sp>
          <p:nvSpPr>
            <p:cNvPr id="30" name="Rectangle 29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35"/>
          <p:cNvGrpSpPr/>
          <p:nvPr/>
        </p:nvGrpSpPr>
        <p:grpSpPr>
          <a:xfrm>
            <a:off x="3581400" y="2895600"/>
            <a:ext cx="5029200" cy="304800"/>
            <a:chOff x="3581400" y="1447800"/>
            <a:chExt cx="5029200" cy="304800"/>
          </a:xfrm>
        </p:grpSpPr>
        <p:sp>
          <p:nvSpPr>
            <p:cNvPr id="37" name="Rectangle 36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42"/>
          <p:cNvGrpSpPr/>
          <p:nvPr/>
        </p:nvGrpSpPr>
        <p:grpSpPr>
          <a:xfrm>
            <a:off x="3581400" y="3200400"/>
            <a:ext cx="5029200" cy="304800"/>
            <a:chOff x="3581400" y="1447800"/>
            <a:chExt cx="5029200" cy="304800"/>
          </a:xfrm>
        </p:grpSpPr>
        <p:sp>
          <p:nvSpPr>
            <p:cNvPr id="44" name="Rectangle 43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49"/>
          <p:cNvGrpSpPr/>
          <p:nvPr/>
        </p:nvGrpSpPr>
        <p:grpSpPr>
          <a:xfrm>
            <a:off x="3581400" y="3505200"/>
            <a:ext cx="5029200" cy="304800"/>
            <a:chOff x="3581400" y="1447800"/>
            <a:chExt cx="5029200" cy="304800"/>
          </a:xfrm>
        </p:grpSpPr>
        <p:sp>
          <p:nvSpPr>
            <p:cNvPr id="51" name="Rectangle 50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</a:t>
              </a:r>
              <a:endParaRPr lang="en-US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56"/>
          <p:cNvGrpSpPr/>
          <p:nvPr/>
        </p:nvGrpSpPr>
        <p:grpSpPr>
          <a:xfrm>
            <a:off x="3581400" y="3810000"/>
            <a:ext cx="5029200" cy="304800"/>
            <a:chOff x="3581400" y="1447800"/>
            <a:chExt cx="5029200" cy="304800"/>
          </a:xfrm>
        </p:grpSpPr>
        <p:sp>
          <p:nvSpPr>
            <p:cNvPr id="58" name="Rectangle 57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</a:t>
              </a:r>
              <a:endParaRPr lang="en-US" dirty="0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63"/>
          <p:cNvGrpSpPr/>
          <p:nvPr/>
        </p:nvGrpSpPr>
        <p:grpSpPr>
          <a:xfrm>
            <a:off x="3581400" y="4114800"/>
            <a:ext cx="5029200" cy="304800"/>
            <a:chOff x="3581400" y="1447800"/>
            <a:chExt cx="5029200" cy="304800"/>
          </a:xfrm>
        </p:grpSpPr>
        <p:sp>
          <p:nvSpPr>
            <p:cNvPr id="65" name="Rectangle 64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</a:t>
              </a:r>
              <a:endParaRPr lang="en-US" dirty="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6" name="Group 70"/>
          <p:cNvGrpSpPr/>
          <p:nvPr/>
        </p:nvGrpSpPr>
        <p:grpSpPr>
          <a:xfrm>
            <a:off x="3581400" y="4419600"/>
            <a:ext cx="5029200" cy="304800"/>
            <a:chOff x="3581400" y="1447800"/>
            <a:chExt cx="5029200" cy="304800"/>
          </a:xfrm>
        </p:grpSpPr>
        <p:sp>
          <p:nvSpPr>
            <p:cNvPr id="72" name="Rectangle 71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</a:t>
              </a:r>
              <a:endParaRPr lang="en-US" dirty="0"/>
            </a:p>
          </p:txBody>
        </p:sp>
      </p:grpSp>
      <p:grpSp>
        <p:nvGrpSpPr>
          <p:cNvPr id="230" name="Group 77"/>
          <p:cNvGrpSpPr/>
          <p:nvPr/>
        </p:nvGrpSpPr>
        <p:grpSpPr>
          <a:xfrm>
            <a:off x="3581400" y="4724400"/>
            <a:ext cx="5029200" cy="304800"/>
            <a:chOff x="3581400" y="1447800"/>
            <a:chExt cx="5029200" cy="304800"/>
          </a:xfrm>
        </p:grpSpPr>
        <p:sp>
          <p:nvSpPr>
            <p:cNvPr id="79" name="Rectangle 78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</a:t>
              </a:r>
              <a:endParaRPr lang="en-US" dirty="0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4" name="Group 84"/>
          <p:cNvGrpSpPr/>
          <p:nvPr/>
        </p:nvGrpSpPr>
        <p:grpSpPr>
          <a:xfrm>
            <a:off x="3581400" y="5029200"/>
            <a:ext cx="5029200" cy="304800"/>
            <a:chOff x="3581400" y="1447800"/>
            <a:chExt cx="5029200" cy="304800"/>
          </a:xfrm>
        </p:grpSpPr>
        <p:sp>
          <p:nvSpPr>
            <p:cNvPr id="86" name="Rectangle 85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</a:t>
              </a:r>
              <a:endParaRPr lang="en-US" dirty="0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8" name="Group 91"/>
          <p:cNvGrpSpPr/>
          <p:nvPr/>
        </p:nvGrpSpPr>
        <p:grpSpPr>
          <a:xfrm>
            <a:off x="3581400" y="5334000"/>
            <a:ext cx="5029200" cy="304800"/>
            <a:chOff x="3581400" y="1447800"/>
            <a:chExt cx="5029200" cy="304800"/>
          </a:xfrm>
        </p:grpSpPr>
        <p:sp>
          <p:nvSpPr>
            <p:cNvPr id="93" name="Rectangle 92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</a:t>
              </a:r>
              <a:endParaRPr lang="en-US" dirty="0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2" name="Group 98"/>
          <p:cNvGrpSpPr/>
          <p:nvPr/>
        </p:nvGrpSpPr>
        <p:grpSpPr>
          <a:xfrm>
            <a:off x="3581400" y="5638800"/>
            <a:ext cx="5029200" cy="304800"/>
            <a:chOff x="3581400" y="1447800"/>
            <a:chExt cx="5029200" cy="304800"/>
          </a:xfrm>
        </p:grpSpPr>
        <p:sp>
          <p:nvSpPr>
            <p:cNvPr id="100" name="Rectangle 99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</a:t>
              </a:r>
              <a:endParaRPr lang="en-US" dirty="0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6" name="Group 105"/>
          <p:cNvGrpSpPr/>
          <p:nvPr/>
        </p:nvGrpSpPr>
        <p:grpSpPr>
          <a:xfrm>
            <a:off x="3581400" y="5943600"/>
            <a:ext cx="5029200" cy="304800"/>
            <a:chOff x="3581400" y="1447800"/>
            <a:chExt cx="5029200" cy="304800"/>
          </a:xfrm>
        </p:grpSpPr>
        <p:sp>
          <p:nvSpPr>
            <p:cNvPr id="107" name="Rectangle 106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0" name="Group 112"/>
          <p:cNvGrpSpPr/>
          <p:nvPr/>
        </p:nvGrpSpPr>
        <p:grpSpPr>
          <a:xfrm>
            <a:off x="3581400" y="6248400"/>
            <a:ext cx="5029200" cy="304800"/>
            <a:chOff x="3581400" y="1447800"/>
            <a:chExt cx="5029200" cy="304800"/>
          </a:xfrm>
        </p:grpSpPr>
        <p:sp>
          <p:nvSpPr>
            <p:cNvPr id="114" name="Rectangle 113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2" name="TextBox 121"/>
          <p:cNvSpPr txBox="1"/>
          <p:nvPr/>
        </p:nvSpPr>
        <p:spPr>
          <a:xfrm rot="19800000">
            <a:off x="1290499" y="1199235"/>
            <a:ext cx="1221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Clock Cycles</a:t>
            </a:r>
            <a:endParaRPr lang="en-US" sz="1400" dirty="0"/>
          </a:p>
        </p:txBody>
      </p:sp>
      <p:sp>
        <p:nvSpPr>
          <p:cNvPr id="124" name="TextBox 123"/>
          <p:cNvSpPr txBox="1"/>
          <p:nvPr/>
        </p:nvSpPr>
        <p:spPr>
          <a:xfrm rot="19800000">
            <a:off x="1974091" y="1131274"/>
            <a:ext cx="12547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Inserted Tags</a:t>
            </a:r>
            <a:endParaRPr lang="en-US" sz="1400" dirty="0"/>
          </a:p>
        </p:txBody>
      </p:sp>
      <p:sp>
        <p:nvSpPr>
          <p:cNvPr id="125" name="TextBox 124"/>
          <p:cNvSpPr txBox="1"/>
          <p:nvPr/>
        </p:nvSpPr>
        <p:spPr>
          <a:xfrm rot="19800000">
            <a:off x="2623627" y="1123036"/>
            <a:ext cx="12987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Sorted Output</a:t>
            </a:r>
            <a:endParaRPr lang="en-US" sz="1400" dirty="0"/>
          </a:p>
        </p:txBody>
      </p:sp>
      <p:grpSp>
        <p:nvGrpSpPr>
          <p:cNvPr id="254" name="Group 125"/>
          <p:cNvGrpSpPr/>
          <p:nvPr/>
        </p:nvGrpSpPr>
        <p:grpSpPr>
          <a:xfrm>
            <a:off x="3581400" y="1371600"/>
            <a:ext cx="5029200" cy="304800"/>
            <a:chOff x="3581400" y="1447800"/>
            <a:chExt cx="5029200" cy="304800"/>
          </a:xfrm>
        </p:grpSpPr>
        <p:sp>
          <p:nvSpPr>
            <p:cNvPr id="127" name="Rectangle 126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Node 1</a:t>
              </a:r>
              <a:endParaRPr lang="en-US" sz="1600" dirty="0"/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Node 2</a:t>
              </a:r>
              <a:endParaRPr lang="en-US" sz="1600" dirty="0"/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Node 3</a:t>
              </a:r>
              <a:endParaRPr lang="en-US" sz="1600" dirty="0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Node 4</a:t>
              </a:r>
              <a:endParaRPr lang="en-US" sz="1600" dirty="0"/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Node 5</a:t>
              </a:r>
              <a:endParaRPr lang="en-US" sz="1600" dirty="0"/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Node 6</a:t>
              </a:r>
              <a:endParaRPr lang="en-US" sz="1600" dirty="0"/>
            </a:p>
          </p:txBody>
        </p:sp>
      </p:grpSp>
      <p:grpSp>
        <p:nvGrpSpPr>
          <p:cNvPr id="258" name="Group 190"/>
          <p:cNvGrpSpPr/>
          <p:nvPr/>
        </p:nvGrpSpPr>
        <p:grpSpPr>
          <a:xfrm>
            <a:off x="1219200" y="1676400"/>
            <a:ext cx="1828800" cy="304800"/>
            <a:chOff x="1219200" y="1676400"/>
            <a:chExt cx="1828800" cy="304800"/>
          </a:xfrm>
        </p:grpSpPr>
        <p:sp>
          <p:nvSpPr>
            <p:cNvPr id="195" name="Rectangle 194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96" name="Rectangle 195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</p:grpSp>
      <p:grpSp>
        <p:nvGrpSpPr>
          <p:cNvPr id="259" name="Group 197"/>
          <p:cNvGrpSpPr/>
          <p:nvPr/>
        </p:nvGrpSpPr>
        <p:grpSpPr>
          <a:xfrm>
            <a:off x="1219200" y="1981200"/>
            <a:ext cx="1828800" cy="304800"/>
            <a:chOff x="1219200" y="1676400"/>
            <a:chExt cx="1828800" cy="304800"/>
          </a:xfrm>
        </p:grpSpPr>
        <p:sp>
          <p:nvSpPr>
            <p:cNvPr id="199" name="Rectangle 198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</p:grpSp>
      <p:grpSp>
        <p:nvGrpSpPr>
          <p:cNvPr id="260" name="Group 201"/>
          <p:cNvGrpSpPr/>
          <p:nvPr/>
        </p:nvGrpSpPr>
        <p:grpSpPr>
          <a:xfrm>
            <a:off x="1219200" y="2286000"/>
            <a:ext cx="1828800" cy="304800"/>
            <a:chOff x="1219200" y="1676400"/>
            <a:chExt cx="1828800" cy="304800"/>
          </a:xfrm>
        </p:grpSpPr>
        <p:sp>
          <p:nvSpPr>
            <p:cNvPr id="203" name="Rectangle 202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Rectangle 204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</p:grpSp>
      <p:grpSp>
        <p:nvGrpSpPr>
          <p:cNvPr id="261" name="Group 205"/>
          <p:cNvGrpSpPr/>
          <p:nvPr/>
        </p:nvGrpSpPr>
        <p:grpSpPr>
          <a:xfrm>
            <a:off x="1219200" y="2590800"/>
            <a:ext cx="1828800" cy="304800"/>
            <a:chOff x="1219200" y="1676400"/>
            <a:chExt cx="1828800" cy="304800"/>
          </a:xfrm>
        </p:grpSpPr>
        <p:sp>
          <p:nvSpPr>
            <p:cNvPr id="207" name="Rectangle 206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208" name="Rectangle 207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 208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</p:grpSp>
      <p:grpSp>
        <p:nvGrpSpPr>
          <p:cNvPr id="262" name="Group 209"/>
          <p:cNvGrpSpPr/>
          <p:nvPr/>
        </p:nvGrpSpPr>
        <p:grpSpPr>
          <a:xfrm>
            <a:off x="1219200" y="2895600"/>
            <a:ext cx="1828800" cy="304800"/>
            <a:chOff x="1219200" y="1676400"/>
            <a:chExt cx="1828800" cy="304800"/>
          </a:xfrm>
        </p:grpSpPr>
        <p:sp>
          <p:nvSpPr>
            <p:cNvPr id="211" name="Rectangle 210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212" name="Rectangle 211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Rectangle 212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</p:grpSp>
      <p:grpSp>
        <p:nvGrpSpPr>
          <p:cNvPr id="263" name="Group 213"/>
          <p:cNvGrpSpPr/>
          <p:nvPr/>
        </p:nvGrpSpPr>
        <p:grpSpPr>
          <a:xfrm>
            <a:off x="1219200" y="3200400"/>
            <a:ext cx="1828800" cy="304800"/>
            <a:chOff x="1219200" y="1676400"/>
            <a:chExt cx="1828800" cy="304800"/>
          </a:xfrm>
        </p:grpSpPr>
        <p:sp>
          <p:nvSpPr>
            <p:cNvPr id="215" name="Rectangle 214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216" name="Rectangle 215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Rectangle 216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</a:t>
              </a:r>
              <a:endParaRPr lang="en-US" dirty="0"/>
            </a:p>
          </p:txBody>
        </p:sp>
      </p:grpSp>
      <p:grpSp>
        <p:nvGrpSpPr>
          <p:cNvPr id="264" name="Group 217"/>
          <p:cNvGrpSpPr/>
          <p:nvPr/>
        </p:nvGrpSpPr>
        <p:grpSpPr>
          <a:xfrm>
            <a:off x="1219200" y="3505200"/>
            <a:ext cx="1828800" cy="304800"/>
            <a:chOff x="1219200" y="1676400"/>
            <a:chExt cx="1828800" cy="304800"/>
          </a:xfrm>
        </p:grpSpPr>
        <p:sp>
          <p:nvSpPr>
            <p:cNvPr id="219" name="Rectangle 218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21" name="Rectangle 220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</p:grpSp>
      <p:grpSp>
        <p:nvGrpSpPr>
          <p:cNvPr id="265" name="Group 221"/>
          <p:cNvGrpSpPr/>
          <p:nvPr/>
        </p:nvGrpSpPr>
        <p:grpSpPr>
          <a:xfrm>
            <a:off x="1219200" y="3810000"/>
            <a:ext cx="1828800" cy="304800"/>
            <a:chOff x="1219200" y="1676400"/>
            <a:chExt cx="1828800" cy="304800"/>
          </a:xfrm>
        </p:grpSpPr>
        <p:sp>
          <p:nvSpPr>
            <p:cNvPr id="223" name="Rectangle 222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224" name="Rectangle 223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225" name="Rectangle 224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8</a:t>
              </a:r>
              <a:endParaRPr lang="en-US" dirty="0"/>
            </a:p>
          </p:txBody>
        </p:sp>
      </p:grpSp>
      <p:grpSp>
        <p:nvGrpSpPr>
          <p:cNvPr id="266" name="Group 225"/>
          <p:cNvGrpSpPr/>
          <p:nvPr/>
        </p:nvGrpSpPr>
        <p:grpSpPr>
          <a:xfrm>
            <a:off x="1219200" y="4114800"/>
            <a:ext cx="1828800" cy="304800"/>
            <a:chOff x="1219200" y="1676400"/>
            <a:chExt cx="1828800" cy="304800"/>
          </a:xfrm>
        </p:grpSpPr>
        <p:sp>
          <p:nvSpPr>
            <p:cNvPr id="227" name="Rectangle 226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228" name="Rectangle 227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</p:grpSp>
      <p:grpSp>
        <p:nvGrpSpPr>
          <p:cNvPr id="267" name="Group 229"/>
          <p:cNvGrpSpPr/>
          <p:nvPr/>
        </p:nvGrpSpPr>
        <p:grpSpPr>
          <a:xfrm>
            <a:off x="1219200" y="4419600"/>
            <a:ext cx="1828800" cy="304800"/>
            <a:chOff x="1219200" y="1676400"/>
            <a:chExt cx="1828800" cy="304800"/>
          </a:xfrm>
        </p:grpSpPr>
        <p:sp>
          <p:nvSpPr>
            <p:cNvPr id="231" name="Rectangle 230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</a:t>
              </a:r>
              <a:endParaRPr lang="en-US" dirty="0"/>
            </a:p>
          </p:txBody>
        </p:sp>
        <p:sp>
          <p:nvSpPr>
            <p:cNvPr id="232" name="Rectangle 231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Rectangle 232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8" name="Group 233"/>
          <p:cNvGrpSpPr/>
          <p:nvPr/>
        </p:nvGrpSpPr>
        <p:grpSpPr>
          <a:xfrm>
            <a:off x="1219200" y="4724400"/>
            <a:ext cx="1828800" cy="304800"/>
            <a:chOff x="1219200" y="1676400"/>
            <a:chExt cx="1828800" cy="304800"/>
          </a:xfrm>
        </p:grpSpPr>
        <p:sp>
          <p:nvSpPr>
            <p:cNvPr id="235" name="Rectangle 234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10</a:t>
              </a:r>
              <a:endParaRPr lang="en-US" dirty="0"/>
            </a:p>
          </p:txBody>
        </p:sp>
        <p:sp>
          <p:nvSpPr>
            <p:cNvPr id="236" name="Rectangle 235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237" name="Rectangle 236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9" name="Group 237"/>
          <p:cNvGrpSpPr/>
          <p:nvPr/>
        </p:nvGrpSpPr>
        <p:grpSpPr>
          <a:xfrm>
            <a:off x="1219200" y="5029200"/>
            <a:ext cx="1828800" cy="304800"/>
            <a:chOff x="1219200" y="1676400"/>
            <a:chExt cx="1828800" cy="304800"/>
          </a:xfrm>
        </p:grpSpPr>
        <p:sp>
          <p:nvSpPr>
            <p:cNvPr id="239" name="Rectangle 238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11</a:t>
              </a:r>
              <a:endParaRPr lang="en-US" dirty="0"/>
            </a:p>
          </p:txBody>
        </p:sp>
        <p:sp>
          <p:nvSpPr>
            <p:cNvPr id="240" name="Rectangle 239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0" name="Group 241"/>
          <p:cNvGrpSpPr/>
          <p:nvPr/>
        </p:nvGrpSpPr>
        <p:grpSpPr>
          <a:xfrm>
            <a:off x="1219200" y="5334000"/>
            <a:ext cx="1828800" cy="304800"/>
            <a:chOff x="1219200" y="1676400"/>
            <a:chExt cx="1828800" cy="304800"/>
          </a:xfrm>
        </p:grpSpPr>
        <p:sp>
          <p:nvSpPr>
            <p:cNvPr id="243" name="Rectangle 242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12</a:t>
              </a:r>
              <a:endParaRPr lang="en-US" dirty="0"/>
            </a:p>
          </p:txBody>
        </p:sp>
        <p:sp>
          <p:nvSpPr>
            <p:cNvPr id="244" name="Rectangle 243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245" name="Rectangle 244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1" name="Group 245"/>
          <p:cNvGrpSpPr/>
          <p:nvPr/>
        </p:nvGrpSpPr>
        <p:grpSpPr>
          <a:xfrm>
            <a:off x="1219200" y="5638800"/>
            <a:ext cx="1828800" cy="304800"/>
            <a:chOff x="1219200" y="1676400"/>
            <a:chExt cx="1828800" cy="304800"/>
          </a:xfrm>
        </p:grpSpPr>
        <p:sp>
          <p:nvSpPr>
            <p:cNvPr id="247" name="Rectangle 246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13</a:t>
              </a:r>
              <a:endParaRPr lang="en-US" dirty="0"/>
            </a:p>
          </p:txBody>
        </p:sp>
        <p:sp>
          <p:nvSpPr>
            <p:cNvPr id="248" name="Rectangle 247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249" name="Rectangle 248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2" name="Group 249"/>
          <p:cNvGrpSpPr/>
          <p:nvPr/>
        </p:nvGrpSpPr>
        <p:grpSpPr>
          <a:xfrm>
            <a:off x="1219200" y="5943600"/>
            <a:ext cx="1828800" cy="304800"/>
            <a:chOff x="1219200" y="1676400"/>
            <a:chExt cx="1828800" cy="304800"/>
          </a:xfrm>
        </p:grpSpPr>
        <p:sp>
          <p:nvSpPr>
            <p:cNvPr id="251" name="Rectangle 250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Rectangle 251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Rectangle 252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3" name="Group 253"/>
          <p:cNvGrpSpPr/>
          <p:nvPr/>
        </p:nvGrpSpPr>
        <p:grpSpPr>
          <a:xfrm>
            <a:off x="1219200" y="6248400"/>
            <a:ext cx="1828800" cy="304800"/>
            <a:chOff x="1219200" y="1676400"/>
            <a:chExt cx="1828800" cy="304800"/>
          </a:xfrm>
        </p:grpSpPr>
        <p:sp>
          <p:nvSpPr>
            <p:cNvPr id="255" name="Rectangle 254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Rectangle 255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Rectangle 256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91" name="Straight Arrow Connector 190"/>
          <p:cNvCxnSpPr/>
          <p:nvPr/>
        </p:nvCxnSpPr>
        <p:spPr>
          <a:xfrm rot="10800000" flipV="1">
            <a:off x="3048000" y="5486400"/>
            <a:ext cx="533400" cy="304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749808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Extended Linear Sorter System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grpSp>
        <p:nvGrpSpPr>
          <p:cNvPr id="3" name="Group 13"/>
          <p:cNvGrpSpPr/>
          <p:nvPr/>
        </p:nvGrpSpPr>
        <p:grpSpPr>
          <a:xfrm>
            <a:off x="3581400" y="1676400"/>
            <a:ext cx="5029200" cy="304800"/>
            <a:chOff x="3581400" y="1447800"/>
            <a:chExt cx="5029200" cy="304800"/>
          </a:xfrm>
        </p:grpSpPr>
        <p:sp>
          <p:nvSpPr>
            <p:cNvPr id="5" name="Rectangle 4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14"/>
          <p:cNvGrpSpPr/>
          <p:nvPr/>
        </p:nvGrpSpPr>
        <p:grpSpPr>
          <a:xfrm>
            <a:off x="3581400" y="1981200"/>
            <a:ext cx="5029200" cy="304800"/>
            <a:chOff x="3581400" y="1447800"/>
            <a:chExt cx="5029200" cy="304800"/>
          </a:xfrm>
        </p:grpSpPr>
        <p:sp>
          <p:nvSpPr>
            <p:cNvPr id="16" name="Rectangle 15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21"/>
          <p:cNvGrpSpPr/>
          <p:nvPr/>
        </p:nvGrpSpPr>
        <p:grpSpPr>
          <a:xfrm>
            <a:off x="3581400" y="2286000"/>
            <a:ext cx="5029200" cy="304800"/>
            <a:chOff x="3581400" y="1447800"/>
            <a:chExt cx="5029200" cy="304800"/>
          </a:xfrm>
        </p:grpSpPr>
        <p:sp>
          <p:nvSpPr>
            <p:cNvPr id="23" name="Rectangle 22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28"/>
          <p:cNvGrpSpPr/>
          <p:nvPr/>
        </p:nvGrpSpPr>
        <p:grpSpPr>
          <a:xfrm>
            <a:off x="3581400" y="2590800"/>
            <a:ext cx="5029200" cy="304800"/>
            <a:chOff x="3581400" y="1447800"/>
            <a:chExt cx="5029200" cy="304800"/>
          </a:xfrm>
        </p:grpSpPr>
        <p:sp>
          <p:nvSpPr>
            <p:cNvPr id="30" name="Rectangle 29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35"/>
          <p:cNvGrpSpPr/>
          <p:nvPr/>
        </p:nvGrpSpPr>
        <p:grpSpPr>
          <a:xfrm>
            <a:off x="3581400" y="2895600"/>
            <a:ext cx="5029200" cy="304800"/>
            <a:chOff x="3581400" y="1447800"/>
            <a:chExt cx="5029200" cy="304800"/>
          </a:xfrm>
        </p:grpSpPr>
        <p:sp>
          <p:nvSpPr>
            <p:cNvPr id="37" name="Rectangle 36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42"/>
          <p:cNvGrpSpPr/>
          <p:nvPr/>
        </p:nvGrpSpPr>
        <p:grpSpPr>
          <a:xfrm>
            <a:off x="3581400" y="3200400"/>
            <a:ext cx="5029200" cy="304800"/>
            <a:chOff x="3581400" y="1447800"/>
            <a:chExt cx="5029200" cy="304800"/>
          </a:xfrm>
        </p:grpSpPr>
        <p:sp>
          <p:nvSpPr>
            <p:cNvPr id="44" name="Rectangle 43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49"/>
          <p:cNvGrpSpPr/>
          <p:nvPr/>
        </p:nvGrpSpPr>
        <p:grpSpPr>
          <a:xfrm>
            <a:off x="3581400" y="3505200"/>
            <a:ext cx="5029200" cy="304800"/>
            <a:chOff x="3581400" y="1447800"/>
            <a:chExt cx="5029200" cy="304800"/>
          </a:xfrm>
        </p:grpSpPr>
        <p:sp>
          <p:nvSpPr>
            <p:cNvPr id="51" name="Rectangle 50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</a:t>
              </a:r>
              <a:endParaRPr lang="en-US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56"/>
          <p:cNvGrpSpPr/>
          <p:nvPr/>
        </p:nvGrpSpPr>
        <p:grpSpPr>
          <a:xfrm>
            <a:off x="3581400" y="3810000"/>
            <a:ext cx="5029200" cy="304800"/>
            <a:chOff x="3581400" y="1447800"/>
            <a:chExt cx="5029200" cy="304800"/>
          </a:xfrm>
        </p:grpSpPr>
        <p:sp>
          <p:nvSpPr>
            <p:cNvPr id="58" name="Rectangle 57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</a:t>
              </a:r>
              <a:endParaRPr lang="en-US" dirty="0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63"/>
          <p:cNvGrpSpPr/>
          <p:nvPr/>
        </p:nvGrpSpPr>
        <p:grpSpPr>
          <a:xfrm>
            <a:off x="3581400" y="4114800"/>
            <a:ext cx="5029200" cy="304800"/>
            <a:chOff x="3581400" y="1447800"/>
            <a:chExt cx="5029200" cy="304800"/>
          </a:xfrm>
        </p:grpSpPr>
        <p:sp>
          <p:nvSpPr>
            <p:cNvPr id="65" name="Rectangle 64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</a:t>
              </a:r>
              <a:endParaRPr lang="en-US" dirty="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6" name="Group 70"/>
          <p:cNvGrpSpPr/>
          <p:nvPr/>
        </p:nvGrpSpPr>
        <p:grpSpPr>
          <a:xfrm>
            <a:off x="3581400" y="4419600"/>
            <a:ext cx="5029200" cy="304800"/>
            <a:chOff x="3581400" y="1447800"/>
            <a:chExt cx="5029200" cy="304800"/>
          </a:xfrm>
        </p:grpSpPr>
        <p:sp>
          <p:nvSpPr>
            <p:cNvPr id="72" name="Rectangle 71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</a:t>
              </a:r>
              <a:endParaRPr lang="en-US" dirty="0"/>
            </a:p>
          </p:txBody>
        </p:sp>
      </p:grpSp>
      <p:grpSp>
        <p:nvGrpSpPr>
          <p:cNvPr id="230" name="Group 77"/>
          <p:cNvGrpSpPr/>
          <p:nvPr/>
        </p:nvGrpSpPr>
        <p:grpSpPr>
          <a:xfrm>
            <a:off x="3581400" y="4724400"/>
            <a:ext cx="5029200" cy="304800"/>
            <a:chOff x="3581400" y="1447800"/>
            <a:chExt cx="5029200" cy="304800"/>
          </a:xfrm>
        </p:grpSpPr>
        <p:sp>
          <p:nvSpPr>
            <p:cNvPr id="79" name="Rectangle 78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</a:t>
              </a:r>
              <a:endParaRPr lang="en-US" dirty="0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4" name="Group 84"/>
          <p:cNvGrpSpPr/>
          <p:nvPr/>
        </p:nvGrpSpPr>
        <p:grpSpPr>
          <a:xfrm>
            <a:off x="3581400" y="5029200"/>
            <a:ext cx="5029200" cy="304800"/>
            <a:chOff x="3581400" y="1447800"/>
            <a:chExt cx="5029200" cy="304800"/>
          </a:xfrm>
        </p:grpSpPr>
        <p:sp>
          <p:nvSpPr>
            <p:cNvPr id="86" name="Rectangle 85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</a:t>
              </a:r>
              <a:endParaRPr lang="en-US" dirty="0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8" name="Group 91"/>
          <p:cNvGrpSpPr/>
          <p:nvPr/>
        </p:nvGrpSpPr>
        <p:grpSpPr>
          <a:xfrm>
            <a:off x="3581400" y="5334000"/>
            <a:ext cx="5029200" cy="304800"/>
            <a:chOff x="3581400" y="1447800"/>
            <a:chExt cx="5029200" cy="304800"/>
          </a:xfrm>
        </p:grpSpPr>
        <p:sp>
          <p:nvSpPr>
            <p:cNvPr id="93" name="Rectangle 92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</a:t>
              </a:r>
              <a:endParaRPr lang="en-US" dirty="0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2" name="Group 98"/>
          <p:cNvGrpSpPr/>
          <p:nvPr/>
        </p:nvGrpSpPr>
        <p:grpSpPr>
          <a:xfrm>
            <a:off x="3581400" y="5638800"/>
            <a:ext cx="5029200" cy="304800"/>
            <a:chOff x="3581400" y="1447800"/>
            <a:chExt cx="5029200" cy="304800"/>
          </a:xfrm>
        </p:grpSpPr>
        <p:sp>
          <p:nvSpPr>
            <p:cNvPr id="100" name="Rectangle 99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</a:t>
              </a:r>
              <a:endParaRPr lang="en-US" dirty="0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6" name="Group 105"/>
          <p:cNvGrpSpPr/>
          <p:nvPr/>
        </p:nvGrpSpPr>
        <p:grpSpPr>
          <a:xfrm>
            <a:off x="3581400" y="5943600"/>
            <a:ext cx="5029200" cy="304800"/>
            <a:chOff x="3581400" y="1447800"/>
            <a:chExt cx="5029200" cy="304800"/>
          </a:xfrm>
        </p:grpSpPr>
        <p:sp>
          <p:nvSpPr>
            <p:cNvPr id="107" name="Rectangle 106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</a:t>
              </a:r>
              <a:endParaRPr lang="en-US" dirty="0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0" name="Group 112"/>
          <p:cNvGrpSpPr/>
          <p:nvPr/>
        </p:nvGrpSpPr>
        <p:grpSpPr>
          <a:xfrm>
            <a:off x="3581400" y="6248400"/>
            <a:ext cx="5029200" cy="304800"/>
            <a:chOff x="3581400" y="1447800"/>
            <a:chExt cx="5029200" cy="304800"/>
          </a:xfrm>
        </p:grpSpPr>
        <p:sp>
          <p:nvSpPr>
            <p:cNvPr id="114" name="Rectangle 113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2" name="TextBox 121"/>
          <p:cNvSpPr txBox="1"/>
          <p:nvPr/>
        </p:nvSpPr>
        <p:spPr>
          <a:xfrm rot="19800000">
            <a:off x="1290499" y="1199235"/>
            <a:ext cx="1221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Clock Cycles</a:t>
            </a:r>
            <a:endParaRPr lang="en-US" sz="1400" dirty="0"/>
          </a:p>
        </p:txBody>
      </p:sp>
      <p:sp>
        <p:nvSpPr>
          <p:cNvPr id="124" name="TextBox 123"/>
          <p:cNvSpPr txBox="1"/>
          <p:nvPr/>
        </p:nvSpPr>
        <p:spPr>
          <a:xfrm rot="19800000">
            <a:off x="1974091" y="1131274"/>
            <a:ext cx="12547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Inserted Tags</a:t>
            </a:r>
            <a:endParaRPr lang="en-US" sz="1400" dirty="0"/>
          </a:p>
        </p:txBody>
      </p:sp>
      <p:sp>
        <p:nvSpPr>
          <p:cNvPr id="125" name="TextBox 124"/>
          <p:cNvSpPr txBox="1"/>
          <p:nvPr/>
        </p:nvSpPr>
        <p:spPr>
          <a:xfrm rot="19800000">
            <a:off x="2623627" y="1123036"/>
            <a:ext cx="12987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Sorted Output</a:t>
            </a:r>
            <a:endParaRPr lang="en-US" sz="1400" dirty="0"/>
          </a:p>
        </p:txBody>
      </p:sp>
      <p:grpSp>
        <p:nvGrpSpPr>
          <p:cNvPr id="254" name="Group 125"/>
          <p:cNvGrpSpPr/>
          <p:nvPr/>
        </p:nvGrpSpPr>
        <p:grpSpPr>
          <a:xfrm>
            <a:off x="3581400" y="1371600"/>
            <a:ext cx="5029200" cy="304800"/>
            <a:chOff x="3581400" y="1447800"/>
            <a:chExt cx="5029200" cy="304800"/>
          </a:xfrm>
        </p:grpSpPr>
        <p:sp>
          <p:nvSpPr>
            <p:cNvPr id="127" name="Rectangle 126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Node 1</a:t>
              </a:r>
              <a:endParaRPr lang="en-US" sz="1600" dirty="0"/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Node 2</a:t>
              </a:r>
              <a:endParaRPr lang="en-US" sz="1600" dirty="0"/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Node 3</a:t>
              </a:r>
              <a:endParaRPr lang="en-US" sz="1600" dirty="0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Node 4</a:t>
              </a:r>
              <a:endParaRPr lang="en-US" sz="1600" dirty="0"/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Node 5</a:t>
              </a:r>
              <a:endParaRPr lang="en-US" sz="1600" dirty="0"/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Node 6</a:t>
              </a:r>
              <a:endParaRPr lang="en-US" sz="1600" dirty="0"/>
            </a:p>
          </p:txBody>
        </p:sp>
      </p:grpSp>
      <p:grpSp>
        <p:nvGrpSpPr>
          <p:cNvPr id="258" name="Group 190"/>
          <p:cNvGrpSpPr/>
          <p:nvPr/>
        </p:nvGrpSpPr>
        <p:grpSpPr>
          <a:xfrm>
            <a:off x="1219200" y="1676400"/>
            <a:ext cx="1828800" cy="304800"/>
            <a:chOff x="1219200" y="1676400"/>
            <a:chExt cx="1828800" cy="304800"/>
          </a:xfrm>
        </p:grpSpPr>
        <p:sp>
          <p:nvSpPr>
            <p:cNvPr id="195" name="Rectangle 194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96" name="Rectangle 195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</p:grpSp>
      <p:grpSp>
        <p:nvGrpSpPr>
          <p:cNvPr id="259" name="Group 197"/>
          <p:cNvGrpSpPr/>
          <p:nvPr/>
        </p:nvGrpSpPr>
        <p:grpSpPr>
          <a:xfrm>
            <a:off x="1219200" y="1981200"/>
            <a:ext cx="1828800" cy="304800"/>
            <a:chOff x="1219200" y="1676400"/>
            <a:chExt cx="1828800" cy="304800"/>
          </a:xfrm>
        </p:grpSpPr>
        <p:sp>
          <p:nvSpPr>
            <p:cNvPr id="199" name="Rectangle 198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</p:grpSp>
      <p:grpSp>
        <p:nvGrpSpPr>
          <p:cNvPr id="260" name="Group 201"/>
          <p:cNvGrpSpPr/>
          <p:nvPr/>
        </p:nvGrpSpPr>
        <p:grpSpPr>
          <a:xfrm>
            <a:off x="1219200" y="2286000"/>
            <a:ext cx="1828800" cy="304800"/>
            <a:chOff x="1219200" y="1676400"/>
            <a:chExt cx="1828800" cy="304800"/>
          </a:xfrm>
        </p:grpSpPr>
        <p:sp>
          <p:nvSpPr>
            <p:cNvPr id="203" name="Rectangle 202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Rectangle 204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</p:grpSp>
      <p:grpSp>
        <p:nvGrpSpPr>
          <p:cNvPr id="261" name="Group 205"/>
          <p:cNvGrpSpPr/>
          <p:nvPr/>
        </p:nvGrpSpPr>
        <p:grpSpPr>
          <a:xfrm>
            <a:off x="1219200" y="2590800"/>
            <a:ext cx="1828800" cy="304800"/>
            <a:chOff x="1219200" y="1676400"/>
            <a:chExt cx="1828800" cy="304800"/>
          </a:xfrm>
        </p:grpSpPr>
        <p:sp>
          <p:nvSpPr>
            <p:cNvPr id="207" name="Rectangle 206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208" name="Rectangle 207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 208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</p:grpSp>
      <p:grpSp>
        <p:nvGrpSpPr>
          <p:cNvPr id="262" name="Group 209"/>
          <p:cNvGrpSpPr/>
          <p:nvPr/>
        </p:nvGrpSpPr>
        <p:grpSpPr>
          <a:xfrm>
            <a:off x="1219200" y="2895600"/>
            <a:ext cx="1828800" cy="304800"/>
            <a:chOff x="1219200" y="1676400"/>
            <a:chExt cx="1828800" cy="304800"/>
          </a:xfrm>
        </p:grpSpPr>
        <p:sp>
          <p:nvSpPr>
            <p:cNvPr id="211" name="Rectangle 210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212" name="Rectangle 211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Rectangle 212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</p:grpSp>
      <p:grpSp>
        <p:nvGrpSpPr>
          <p:cNvPr id="263" name="Group 213"/>
          <p:cNvGrpSpPr/>
          <p:nvPr/>
        </p:nvGrpSpPr>
        <p:grpSpPr>
          <a:xfrm>
            <a:off x="1219200" y="3200400"/>
            <a:ext cx="1828800" cy="304800"/>
            <a:chOff x="1219200" y="1676400"/>
            <a:chExt cx="1828800" cy="304800"/>
          </a:xfrm>
        </p:grpSpPr>
        <p:sp>
          <p:nvSpPr>
            <p:cNvPr id="215" name="Rectangle 214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216" name="Rectangle 215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Rectangle 216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</a:t>
              </a:r>
              <a:endParaRPr lang="en-US" dirty="0"/>
            </a:p>
          </p:txBody>
        </p:sp>
      </p:grpSp>
      <p:grpSp>
        <p:nvGrpSpPr>
          <p:cNvPr id="264" name="Group 217"/>
          <p:cNvGrpSpPr/>
          <p:nvPr/>
        </p:nvGrpSpPr>
        <p:grpSpPr>
          <a:xfrm>
            <a:off x="1219200" y="3505200"/>
            <a:ext cx="1828800" cy="304800"/>
            <a:chOff x="1219200" y="1676400"/>
            <a:chExt cx="1828800" cy="304800"/>
          </a:xfrm>
        </p:grpSpPr>
        <p:sp>
          <p:nvSpPr>
            <p:cNvPr id="219" name="Rectangle 218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21" name="Rectangle 220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</p:grpSp>
      <p:grpSp>
        <p:nvGrpSpPr>
          <p:cNvPr id="265" name="Group 221"/>
          <p:cNvGrpSpPr/>
          <p:nvPr/>
        </p:nvGrpSpPr>
        <p:grpSpPr>
          <a:xfrm>
            <a:off x="1219200" y="3810000"/>
            <a:ext cx="1828800" cy="304800"/>
            <a:chOff x="1219200" y="1676400"/>
            <a:chExt cx="1828800" cy="304800"/>
          </a:xfrm>
        </p:grpSpPr>
        <p:sp>
          <p:nvSpPr>
            <p:cNvPr id="223" name="Rectangle 222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224" name="Rectangle 223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225" name="Rectangle 224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8</a:t>
              </a:r>
              <a:endParaRPr lang="en-US" dirty="0"/>
            </a:p>
          </p:txBody>
        </p:sp>
      </p:grpSp>
      <p:grpSp>
        <p:nvGrpSpPr>
          <p:cNvPr id="266" name="Group 225"/>
          <p:cNvGrpSpPr/>
          <p:nvPr/>
        </p:nvGrpSpPr>
        <p:grpSpPr>
          <a:xfrm>
            <a:off x="1219200" y="4114800"/>
            <a:ext cx="1828800" cy="304800"/>
            <a:chOff x="1219200" y="1676400"/>
            <a:chExt cx="1828800" cy="304800"/>
          </a:xfrm>
        </p:grpSpPr>
        <p:sp>
          <p:nvSpPr>
            <p:cNvPr id="227" name="Rectangle 226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228" name="Rectangle 227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</p:grpSp>
      <p:grpSp>
        <p:nvGrpSpPr>
          <p:cNvPr id="267" name="Group 229"/>
          <p:cNvGrpSpPr/>
          <p:nvPr/>
        </p:nvGrpSpPr>
        <p:grpSpPr>
          <a:xfrm>
            <a:off x="1219200" y="4419600"/>
            <a:ext cx="1828800" cy="304800"/>
            <a:chOff x="1219200" y="1676400"/>
            <a:chExt cx="1828800" cy="304800"/>
          </a:xfrm>
        </p:grpSpPr>
        <p:sp>
          <p:nvSpPr>
            <p:cNvPr id="231" name="Rectangle 230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</a:t>
              </a:r>
              <a:endParaRPr lang="en-US" dirty="0"/>
            </a:p>
          </p:txBody>
        </p:sp>
        <p:sp>
          <p:nvSpPr>
            <p:cNvPr id="232" name="Rectangle 231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Rectangle 232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8" name="Group 233"/>
          <p:cNvGrpSpPr/>
          <p:nvPr/>
        </p:nvGrpSpPr>
        <p:grpSpPr>
          <a:xfrm>
            <a:off x="1219200" y="4724400"/>
            <a:ext cx="1828800" cy="304800"/>
            <a:chOff x="1219200" y="1676400"/>
            <a:chExt cx="1828800" cy="304800"/>
          </a:xfrm>
        </p:grpSpPr>
        <p:sp>
          <p:nvSpPr>
            <p:cNvPr id="235" name="Rectangle 234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10</a:t>
              </a:r>
              <a:endParaRPr lang="en-US" dirty="0"/>
            </a:p>
          </p:txBody>
        </p:sp>
        <p:sp>
          <p:nvSpPr>
            <p:cNvPr id="236" name="Rectangle 235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237" name="Rectangle 236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9" name="Group 237"/>
          <p:cNvGrpSpPr/>
          <p:nvPr/>
        </p:nvGrpSpPr>
        <p:grpSpPr>
          <a:xfrm>
            <a:off x="1219200" y="5029200"/>
            <a:ext cx="1828800" cy="304800"/>
            <a:chOff x="1219200" y="1676400"/>
            <a:chExt cx="1828800" cy="304800"/>
          </a:xfrm>
        </p:grpSpPr>
        <p:sp>
          <p:nvSpPr>
            <p:cNvPr id="239" name="Rectangle 238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11</a:t>
              </a:r>
              <a:endParaRPr lang="en-US" dirty="0"/>
            </a:p>
          </p:txBody>
        </p:sp>
        <p:sp>
          <p:nvSpPr>
            <p:cNvPr id="240" name="Rectangle 239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0" name="Group 241"/>
          <p:cNvGrpSpPr/>
          <p:nvPr/>
        </p:nvGrpSpPr>
        <p:grpSpPr>
          <a:xfrm>
            <a:off x="1219200" y="5334000"/>
            <a:ext cx="1828800" cy="304800"/>
            <a:chOff x="1219200" y="1676400"/>
            <a:chExt cx="1828800" cy="304800"/>
          </a:xfrm>
        </p:grpSpPr>
        <p:sp>
          <p:nvSpPr>
            <p:cNvPr id="243" name="Rectangle 242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12</a:t>
              </a:r>
              <a:endParaRPr lang="en-US" dirty="0"/>
            </a:p>
          </p:txBody>
        </p:sp>
        <p:sp>
          <p:nvSpPr>
            <p:cNvPr id="244" name="Rectangle 243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245" name="Rectangle 244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1" name="Group 245"/>
          <p:cNvGrpSpPr/>
          <p:nvPr/>
        </p:nvGrpSpPr>
        <p:grpSpPr>
          <a:xfrm>
            <a:off x="1219200" y="5638800"/>
            <a:ext cx="1828800" cy="304800"/>
            <a:chOff x="1219200" y="1676400"/>
            <a:chExt cx="1828800" cy="304800"/>
          </a:xfrm>
        </p:grpSpPr>
        <p:sp>
          <p:nvSpPr>
            <p:cNvPr id="247" name="Rectangle 246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13</a:t>
              </a:r>
              <a:endParaRPr lang="en-US" dirty="0"/>
            </a:p>
          </p:txBody>
        </p:sp>
        <p:sp>
          <p:nvSpPr>
            <p:cNvPr id="248" name="Rectangle 247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249" name="Rectangle 248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2" name="Group 249"/>
          <p:cNvGrpSpPr/>
          <p:nvPr/>
        </p:nvGrpSpPr>
        <p:grpSpPr>
          <a:xfrm>
            <a:off x="1219200" y="5943600"/>
            <a:ext cx="1828800" cy="304800"/>
            <a:chOff x="1219200" y="1676400"/>
            <a:chExt cx="1828800" cy="304800"/>
          </a:xfrm>
        </p:grpSpPr>
        <p:sp>
          <p:nvSpPr>
            <p:cNvPr id="251" name="Rectangle 250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14</a:t>
              </a:r>
              <a:endParaRPr lang="en-US" dirty="0"/>
            </a:p>
          </p:txBody>
        </p:sp>
        <p:sp>
          <p:nvSpPr>
            <p:cNvPr id="252" name="Rectangle 251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253" name="Rectangle 252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3" name="Group 253"/>
          <p:cNvGrpSpPr/>
          <p:nvPr/>
        </p:nvGrpSpPr>
        <p:grpSpPr>
          <a:xfrm>
            <a:off x="1219200" y="6248400"/>
            <a:ext cx="1828800" cy="304800"/>
            <a:chOff x="1219200" y="1676400"/>
            <a:chExt cx="1828800" cy="304800"/>
          </a:xfrm>
        </p:grpSpPr>
        <p:sp>
          <p:nvSpPr>
            <p:cNvPr id="255" name="Rectangle 254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Rectangle 255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Rectangle 256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91" name="Straight Arrow Connector 190"/>
          <p:cNvCxnSpPr/>
          <p:nvPr/>
        </p:nvCxnSpPr>
        <p:spPr>
          <a:xfrm rot="10800000" flipV="1">
            <a:off x="3048000" y="5791200"/>
            <a:ext cx="533400" cy="304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749808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Extended Linear Sorter System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grpSp>
        <p:nvGrpSpPr>
          <p:cNvPr id="3" name="Group 13"/>
          <p:cNvGrpSpPr/>
          <p:nvPr/>
        </p:nvGrpSpPr>
        <p:grpSpPr>
          <a:xfrm>
            <a:off x="3581400" y="1676400"/>
            <a:ext cx="5029200" cy="304800"/>
            <a:chOff x="3581400" y="1447800"/>
            <a:chExt cx="5029200" cy="304800"/>
          </a:xfrm>
        </p:grpSpPr>
        <p:sp>
          <p:nvSpPr>
            <p:cNvPr id="5" name="Rectangle 4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14"/>
          <p:cNvGrpSpPr/>
          <p:nvPr/>
        </p:nvGrpSpPr>
        <p:grpSpPr>
          <a:xfrm>
            <a:off x="3581400" y="1981200"/>
            <a:ext cx="5029200" cy="304800"/>
            <a:chOff x="3581400" y="1447800"/>
            <a:chExt cx="5029200" cy="304800"/>
          </a:xfrm>
        </p:grpSpPr>
        <p:sp>
          <p:nvSpPr>
            <p:cNvPr id="16" name="Rectangle 15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21"/>
          <p:cNvGrpSpPr/>
          <p:nvPr/>
        </p:nvGrpSpPr>
        <p:grpSpPr>
          <a:xfrm>
            <a:off x="3581400" y="2286000"/>
            <a:ext cx="5029200" cy="304800"/>
            <a:chOff x="3581400" y="1447800"/>
            <a:chExt cx="5029200" cy="304800"/>
          </a:xfrm>
        </p:grpSpPr>
        <p:sp>
          <p:nvSpPr>
            <p:cNvPr id="23" name="Rectangle 22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28"/>
          <p:cNvGrpSpPr/>
          <p:nvPr/>
        </p:nvGrpSpPr>
        <p:grpSpPr>
          <a:xfrm>
            <a:off x="3581400" y="2590800"/>
            <a:ext cx="5029200" cy="304800"/>
            <a:chOff x="3581400" y="1447800"/>
            <a:chExt cx="5029200" cy="304800"/>
          </a:xfrm>
        </p:grpSpPr>
        <p:sp>
          <p:nvSpPr>
            <p:cNvPr id="30" name="Rectangle 29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35"/>
          <p:cNvGrpSpPr/>
          <p:nvPr/>
        </p:nvGrpSpPr>
        <p:grpSpPr>
          <a:xfrm>
            <a:off x="3581400" y="2895600"/>
            <a:ext cx="5029200" cy="304800"/>
            <a:chOff x="3581400" y="1447800"/>
            <a:chExt cx="5029200" cy="304800"/>
          </a:xfrm>
        </p:grpSpPr>
        <p:sp>
          <p:nvSpPr>
            <p:cNvPr id="37" name="Rectangle 36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42"/>
          <p:cNvGrpSpPr/>
          <p:nvPr/>
        </p:nvGrpSpPr>
        <p:grpSpPr>
          <a:xfrm>
            <a:off x="3581400" y="3200400"/>
            <a:ext cx="5029200" cy="304800"/>
            <a:chOff x="3581400" y="1447800"/>
            <a:chExt cx="5029200" cy="304800"/>
          </a:xfrm>
        </p:grpSpPr>
        <p:sp>
          <p:nvSpPr>
            <p:cNvPr id="44" name="Rectangle 43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49"/>
          <p:cNvGrpSpPr/>
          <p:nvPr/>
        </p:nvGrpSpPr>
        <p:grpSpPr>
          <a:xfrm>
            <a:off x="3581400" y="3505200"/>
            <a:ext cx="5029200" cy="304800"/>
            <a:chOff x="3581400" y="1447800"/>
            <a:chExt cx="5029200" cy="304800"/>
          </a:xfrm>
        </p:grpSpPr>
        <p:sp>
          <p:nvSpPr>
            <p:cNvPr id="51" name="Rectangle 50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</a:t>
              </a:r>
              <a:endParaRPr lang="en-US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56"/>
          <p:cNvGrpSpPr/>
          <p:nvPr/>
        </p:nvGrpSpPr>
        <p:grpSpPr>
          <a:xfrm>
            <a:off x="3581400" y="3810000"/>
            <a:ext cx="5029200" cy="304800"/>
            <a:chOff x="3581400" y="1447800"/>
            <a:chExt cx="5029200" cy="304800"/>
          </a:xfrm>
        </p:grpSpPr>
        <p:sp>
          <p:nvSpPr>
            <p:cNvPr id="58" name="Rectangle 57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</a:t>
              </a:r>
              <a:endParaRPr lang="en-US" dirty="0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63"/>
          <p:cNvGrpSpPr/>
          <p:nvPr/>
        </p:nvGrpSpPr>
        <p:grpSpPr>
          <a:xfrm>
            <a:off x="3581400" y="4114800"/>
            <a:ext cx="5029200" cy="304800"/>
            <a:chOff x="3581400" y="1447800"/>
            <a:chExt cx="5029200" cy="304800"/>
          </a:xfrm>
        </p:grpSpPr>
        <p:sp>
          <p:nvSpPr>
            <p:cNvPr id="65" name="Rectangle 64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</a:t>
              </a:r>
              <a:endParaRPr lang="en-US" dirty="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6" name="Group 70"/>
          <p:cNvGrpSpPr/>
          <p:nvPr/>
        </p:nvGrpSpPr>
        <p:grpSpPr>
          <a:xfrm>
            <a:off x="3581400" y="4419600"/>
            <a:ext cx="5029200" cy="304800"/>
            <a:chOff x="3581400" y="1447800"/>
            <a:chExt cx="5029200" cy="304800"/>
          </a:xfrm>
        </p:grpSpPr>
        <p:sp>
          <p:nvSpPr>
            <p:cNvPr id="72" name="Rectangle 71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</a:t>
              </a:r>
              <a:endParaRPr lang="en-US" dirty="0"/>
            </a:p>
          </p:txBody>
        </p:sp>
      </p:grpSp>
      <p:grpSp>
        <p:nvGrpSpPr>
          <p:cNvPr id="230" name="Group 77"/>
          <p:cNvGrpSpPr/>
          <p:nvPr/>
        </p:nvGrpSpPr>
        <p:grpSpPr>
          <a:xfrm>
            <a:off x="3581400" y="4724400"/>
            <a:ext cx="5029200" cy="304800"/>
            <a:chOff x="3581400" y="1447800"/>
            <a:chExt cx="5029200" cy="304800"/>
          </a:xfrm>
        </p:grpSpPr>
        <p:sp>
          <p:nvSpPr>
            <p:cNvPr id="79" name="Rectangle 78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</a:t>
              </a:r>
              <a:endParaRPr lang="en-US" dirty="0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4" name="Group 84"/>
          <p:cNvGrpSpPr/>
          <p:nvPr/>
        </p:nvGrpSpPr>
        <p:grpSpPr>
          <a:xfrm>
            <a:off x="3581400" y="5029200"/>
            <a:ext cx="5029200" cy="304800"/>
            <a:chOff x="3581400" y="1447800"/>
            <a:chExt cx="5029200" cy="304800"/>
          </a:xfrm>
        </p:grpSpPr>
        <p:sp>
          <p:nvSpPr>
            <p:cNvPr id="86" name="Rectangle 85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</a:t>
              </a:r>
              <a:endParaRPr lang="en-US" dirty="0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8" name="Group 91"/>
          <p:cNvGrpSpPr/>
          <p:nvPr/>
        </p:nvGrpSpPr>
        <p:grpSpPr>
          <a:xfrm>
            <a:off x="3581400" y="5334000"/>
            <a:ext cx="5029200" cy="304800"/>
            <a:chOff x="3581400" y="1447800"/>
            <a:chExt cx="5029200" cy="304800"/>
          </a:xfrm>
        </p:grpSpPr>
        <p:sp>
          <p:nvSpPr>
            <p:cNvPr id="93" name="Rectangle 92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</a:t>
              </a:r>
              <a:endParaRPr lang="en-US" dirty="0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2" name="Group 98"/>
          <p:cNvGrpSpPr/>
          <p:nvPr/>
        </p:nvGrpSpPr>
        <p:grpSpPr>
          <a:xfrm>
            <a:off x="3581400" y="5638800"/>
            <a:ext cx="5029200" cy="304800"/>
            <a:chOff x="3581400" y="1447800"/>
            <a:chExt cx="5029200" cy="304800"/>
          </a:xfrm>
        </p:grpSpPr>
        <p:sp>
          <p:nvSpPr>
            <p:cNvPr id="100" name="Rectangle 99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</a:t>
              </a:r>
              <a:endParaRPr lang="en-US" dirty="0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6" name="Group 105"/>
          <p:cNvGrpSpPr/>
          <p:nvPr/>
        </p:nvGrpSpPr>
        <p:grpSpPr>
          <a:xfrm>
            <a:off x="3581400" y="5943600"/>
            <a:ext cx="5029200" cy="304800"/>
            <a:chOff x="3581400" y="1447800"/>
            <a:chExt cx="5029200" cy="304800"/>
          </a:xfrm>
        </p:grpSpPr>
        <p:sp>
          <p:nvSpPr>
            <p:cNvPr id="107" name="Rectangle 106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</a:t>
              </a:r>
              <a:endParaRPr lang="en-US" dirty="0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0" name="Group 112"/>
          <p:cNvGrpSpPr/>
          <p:nvPr/>
        </p:nvGrpSpPr>
        <p:grpSpPr>
          <a:xfrm>
            <a:off x="3581400" y="6248400"/>
            <a:ext cx="5029200" cy="304800"/>
            <a:chOff x="3581400" y="1447800"/>
            <a:chExt cx="5029200" cy="304800"/>
          </a:xfrm>
        </p:grpSpPr>
        <p:sp>
          <p:nvSpPr>
            <p:cNvPr id="114" name="Rectangle 113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2" name="TextBox 121"/>
          <p:cNvSpPr txBox="1"/>
          <p:nvPr/>
        </p:nvSpPr>
        <p:spPr>
          <a:xfrm rot="19800000">
            <a:off x="1290499" y="1199235"/>
            <a:ext cx="1221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Clock Cycles</a:t>
            </a:r>
            <a:endParaRPr lang="en-US" sz="1400" dirty="0"/>
          </a:p>
        </p:txBody>
      </p:sp>
      <p:sp>
        <p:nvSpPr>
          <p:cNvPr id="124" name="TextBox 123"/>
          <p:cNvSpPr txBox="1"/>
          <p:nvPr/>
        </p:nvSpPr>
        <p:spPr>
          <a:xfrm rot="19800000">
            <a:off x="1974091" y="1131274"/>
            <a:ext cx="12547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Inserted Tags</a:t>
            </a:r>
            <a:endParaRPr lang="en-US" sz="1400" dirty="0"/>
          </a:p>
        </p:txBody>
      </p:sp>
      <p:sp>
        <p:nvSpPr>
          <p:cNvPr id="125" name="TextBox 124"/>
          <p:cNvSpPr txBox="1"/>
          <p:nvPr/>
        </p:nvSpPr>
        <p:spPr>
          <a:xfrm rot="19800000">
            <a:off x="2623627" y="1123036"/>
            <a:ext cx="12987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Sorted Output</a:t>
            </a:r>
            <a:endParaRPr lang="en-US" sz="1400" dirty="0"/>
          </a:p>
        </p:txBody>
      </p:sp>
      <p:grpSp>
        <p:nvGrpSpPr>
          <p:cNvPr id="254" name="Group 125"/>
          <p:cNvGrpSpPr/>
          <p:nvPr/>
        </p:nvGrpSpPr>
        <p:grpSpPr>
          <a:xfrm>
            <a:off x="3581400" y="1371600"/>
            <a:ext cx="5029200" cy="304800"/>
            <a:chOff x="3581400" y="1447800"/>
            <a:chExt cx="5029200" cy="304800"/>
          </a:xfrm>
        </p:grpSpPr>
        <p:sp>
          <p:nvSpPr>
            <p:cNvPr id="127" name="Rectangle 126"/>
            <p:cNvSpPr/>
            <p:nvPr/>
          </p:nvSpPr>
          <p:spPr>
            <a:xfrm>
              <a:off x="3581400" y="1447800"/>
              <a:ext cx="838200" cy="304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Node 1</a:t>
              </a:r>
              <a:endParaRPr lang="en-US" sz="1600" dirty="0"/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4419600" y="1447800"/>
              <a:ext cx="838200" cy="304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Node 2</a:t>
              </a:r>
              <a:endParaRPr lang="en-US" sz="1600" dirty="0"/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5257800" y="1447800"/>
              <a:ext cx="838200" cy="304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Node 3</a:t>
              </a:r>
              <a:endParaRPr lang="en-US" sz="1600" dirty="0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6096000" y="1447800"/>
              <a:ext cx="838200" cy="304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Node 4</a:t>
              </a:r>
              <a:endParaRPr lang="en-US" sz="1600" dirty="0"/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6934200" y="1447800"/>
              <a:ext cx="838200" cy="304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Node 5</a:t>
              </a:r>
              <a:endParaRPr lang="en-US" sz="1600" dirty="0"/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7772400" y="1447800"/>
              <a:ext cx="838200" cy="304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Node 6</a:t>
              </a:r>
              <a:endParaRPr lang="en-US" sz="1600" dirty="0"/>
            </a:p>
          </p:txBody>
        </p:sp>
      </p:grpSp>
      <p:grpSp>
        <p:nvGrpSpPr>
          <p:cNvPr id="258" name="Group 190"/>
          <p:cNvGrpSpPr/>
          <p:nvPr/>
        </p:nvGrpSpPr>
        <p:grpSpPr>
          <a:xfrm>
            <a:off x="1219200" y="1676400"/>
            <a:ext cx="1828800" cy="304800"/>
            <a:chOff x="1219200" y="1676400"/>
            <a:chExt cx="1828800" cy="304800"/>
          </a:xfrm>
        </p:grpSpPr>
        <p:sp>
          <p:nvSpPr>
            <p:cNvPr id="195" name="Rectangle 194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96" name="Rectangle 195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</p:grpSp>
      <p:grpSp>
        <p:nvGrpSpPr>
          <p:cNvPr id="259" name="Group 197"/>
          <p:cNvGrpSpPr/>
          <p:nvPr/>
        </p:nvGrpSpPr>
        <p:grpSpPr>
          <a:xfrm>
            <a:off x="1219200" y="1981200"/>
            <a:ext cx="1828800" cy="304800"/>
            <a:chOff x="1219200" y="1676400"/>
            <a:chExt cx="1828800" cy="304800"/>
          </a:xfrm>
        </p:grpSpPr>
        <p:sp>
          <p:nvSpPr>
            <p:cNvPr id="199" name="Rectangle 198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</p:grpSp>
      <p:grpSp>
        <p:nvGrpSpPr>
          <p:cNvPr id="260" name="Group 201"/>
          <p:cNvGrpSpPr/>
          <p:nvPr/>
        </p:nvGrpSpPr>
        <p:grpSpPr>
          <a:xfrm>
            <a:off x="1219200" y="2286000"/>
            <a:ext cx="1828800" cy="304800"/>
            <a:chOff x="1219200" y="1676400"/>
            <a:chExt cx="1828800" cy="304800"/>
          </a:xfrm>
        </p:grpSpPr>
        <p:sp>
          <p:nvSpPr>
            <p:cNvPr id="203" name="Rectangle 202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Rectangle 204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</p:grpSp>
      <p:grpSp>
        <p:nvGrpSpPr>
          <p:cNvPr id="261" name="Group 205"/>
          <p:cNvGrpSpPr/>
          <p:nvPr/>
        </p:nvGrpSpPr>
        <p:grpSpPr>
          <a:xfrm>
            <a:off x="1219200" y="2590800"/>
            <a:ext cx="1828800" cy="304800"/>
            <a:chOff x="1219200" y="1676400"/>
            <a:chExt cx="1828800" cy="304800"/>
          </a:xfrm>
        </p:grpSpPr>
        <p:sp>
          <p:nvSpPr>
            <p:cNvPr id="207" name="Rectangle 206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208" name="Rectangle 207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 208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</p:grpSp>
      <p:grpSp>
        <p:nvGrpSpPr>
          <p:cNvPr id="262" name="Group 209"/>
          <p:cNvGrpSpPr/>
          <p:nvPr/>
        </p:nvGrpSpPr>
        <p:grpSpPr>
          <a:xfrm>
            <a:off x="1219200" y="2895600"/>
            <a:ext cx="1828800" cy="304800"/>
            <a:chOff x="1219200" y="1676400"/>
            <a:chExt cx="1828800" cy="304800"/>
          </a:xfrm>
        </p:grpSpPr>
        <p:sp>
          <p:nvSpPr>
            <p:cNvPr id="211" name="Rectangle 210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212" name="Rectangle 211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Rectangle 212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</p:grpSp>
      <p:grpSp>
        <p:nvGrpSpPr>
          <p:cNvPr id="263" name="Group 213"/>
          <p:cNvGrpSpPr/>
          <p:nvPr/>
        </p:nvGrpSpPr>
        <p:grpSpPr>
          <a:xfrm>
            <a:off x="1219200" y="3200400"/>
            <a:ext cx="1828800" cy="304800"/>
            <a:chOff x="1219200" y="1676400"/>
            <a:chExt cx="1828800" cy="304800"/>
          </a:xfrm>
        </p:grpSpPr>
        <p:sp>
          <p:nvSpPr>
            <p:cNvPr id="215" name="Rectangle 214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216" name="Rectangle 215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Rectangle 216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</a:t>
              </a:r>
              <a:endParaRPr lang="en-US" dirty="0"/>
            </a:p>
          </p:txBody>
        </p:sp>
      </p:grpSp>
      <p:grpSp>
        <p:nvGrpSpPr>
          <p:cNvPr id="264" name="Group 217"/>
          <p:cNvGrpSpPr/>
          <p:nvPr/>
        </p:nvGrpSpPr>
        <p:grpSpPr>
          <a:xfrm>
            <a:off x="1219200" y="3505200"/>
            <a:ext cx="1828800" cy="304800"/>
            <a:chOff x="1219200" y="1676400"/>
            <a:chExt cx="1828800" cy="304800"/>
          </a:xfrm>
        </p:grpSpPr>
        <p:sp>
          <p:nvSpPr>
            <p:cNvPr id="219" name="Rectangle 218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21" name="Rectangle 220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</p:grpSp>
      <p:grpSp>
        <p:nvGrpSpPr>
          <p:cNvPr id="265" name="Group 221"/>
          <p:cNvGrpSpPr/>
          <p:nvPr/>
        </p:nvGrpSpPr>
        <p:grpSpPr>
          <a:xfrm>
            <a:off x="1219200" y="3810000"/>
            <a:ext cx="1828800" cy="304800"/>
            <a:chOff x="1219200" y="1676400"/>
            <a:chExt cx="1828800" cy="304800"/>
          </a:xfrm>
        </p:grpSpPr>
        <p:sp>
          <p:nvSpPr>
            <p:cNvPr id="223" name="Rectangle 222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224" name="Rectangle 223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225" name="Rectangle 224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8</a:t>
              </a:r>
              <a:endParaRPr lang="en-US" dirty="0"/>
            </a:p>
          </p:txBody>
        </p:sp>
      </p:grpSp>
      <p:grpSp>
        <p:nvGrpSpPr>
          <p:cNvPr id="266" name="Group 225"/>
          <p:cNvGrpSpPr/>
          <p:nvPr/>
        </p:nvGrpSpPr>
        <p:grpSpPr>
          <a:xfrm>
            <a:off x="1219200" y="4114800"/>
            <a:ext cx="1828800" cy="304800"/>
            <a:chOff x="1219200" y="1676400"/>
            <a:chExt cx="1828800" cy="304800"/>
          </a:xfrm>
        </p:grpSpPr>
        <p:sp>
          <p:nvSpPr>
            <p:cNvPr id="227" name="Rectangle 226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228" name="Rectangle 227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</p:grpSp>
      <p:grpSp>
        <p:nvGrpSpPr>
          <p:cNvPr id="267" name="Group 229"/>
          <p:cNvGrpSpPr/>
          <p:nvPr/>
        </p:nvGrpSpPr>
        <p:grpSpPr>
          <a:xfrm>
            <a:off x="1219200" y="4419600"/>
            <a:ext cx="1828800" cy="304800"/>
            <a:chOff x="1219200" y="1676400"/>
            <a:chExt cx="1828800" cy="304800"/>
          </a:xfrm>
        </p:grpSpPr>
        <p:sp>
          <p:nvSpPr>
            <p:cNvPr id="231" name="Rectangle 230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</a:t>
              </a:r>
              <a:endParaRPr lang="en-US" dirty="0"/>
            </a:p>
          </p:txBody>
        </p:sp>
        <p:sp>
          <p:nvSpPr>
            <p:cNvPr id="232" name="Rectangle 231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Rectangle 232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8" name="Group 233"/>
          <p:cNvGrpSpPr/>
          <p:nvPr/>
        </p:nvGrpSpPr>
        <p:grpSpPr>
          <a:xfrm>
            <a:off x="1219200" y="4724400"/>
            <a:ext cx="1828800" cy="304800"/>
            <a:chOff x="1219200" y="1676400"/>
            <a:chExt cx="1828800" cy="304800"/>
          </a:xfrm>
        </p:grpSpPr>
        <p:sp>
          <p:nvSpPr>
            <p:cNvPr id="235" name="Rectangle 234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10</a:t>
              </a:r>
              <a:endParaRPr lang="en-US" dirty="0"/>
            </a:p>
          </p:txBody>
        </p:sp>
        <p:sp>
          <p:nvSpPr>
            <p:cNvPr id="236" name="Rectangle 235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237" name="Rectangle 236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9" name="Group 237"/>
          <p:cNvGrpSpPr/>
          <p:nvPr/>
        </p:nvGrpSpPr>
        <p:grpSpPr>
          <a:xfrm>
            <a:off x="1219200" y="5029200"/>
            <a:ext cx="1828800" cy="304800"/>
            <a:chOff x="1219200" y="1676400"/>
            <a:chExt cx="1828800" cy="304800"/>
          </a:xfrm>
        </p:grpSpPr>
        <p:sp>
          <p:nvSpPr>
            <p:cNvPr id="239" name="Rectangle 238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11</a:t>
              </a:r>
              <a:endParaRPr lang="en-US" dirty="0"/>
            </a:p>
          </p:txBody>
        </p:sp>
        <p:sp>
          <p:nvSpPr>
            <p:cNvPr id="240" name="Rectangle 239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0" name="Group 241"/>
          <p:cNvGrpSpPr/>
          <p:nvPr/>
        </p:nvGrpSpPr>
        <p:grpSpPr>
          <a:xfrm>
            <a:off x="1219200" y="5334000"/>
            <a:ext cx="1828800" cy="304800"/>
            <a:chOff x="1219200" y="1676400"/>
            <a:chExt cx="1828800" cy="304800"/>
          </a:xfrm>
        </p:grpSpPr>
        <p:sp>
          <p:nvSpPr>
            <p:cNvPr id="243" name="Rectangle 242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12</a:t>
              </a:r>
              <a:endParaRPr lang="en-US" dirty="0"/>
            </a:p>
          </p:txBody>
        </p:sp>
        <p:sp>
          <p:nvSpPr>
            <p:cNvPr id="244" name="Rectangle 243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245" name="Rectangle 244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1" name="Group 245"/>
          <p:cNvGrpSpPr/>
          <p:nvPr/>
        </p:nvGrpSpPr>
        <p:grpSpPr>
          <a:xfrm>
            <a:off x="1219200" y="5638800"/>
            <a:ext cx="1828800" cy="304800"/>
            <a:chOff x="1219200" y="1676400"/>
            <a:chExt cx="1828800" cy="304800"/>
          </a:xfrm>
        </p:grpSpPr>
        <p:sp>
          <p:nvSpPr>
            <p:cNvPr id="247" name="Rectangle 246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13</a:t>
              </a:r>
              <a:endParaRPr lang="en-US" dirty="0"/>
            </a:p>
          </p:txBody>
        </p:sp>
        <p:sp>
          <p:nvSpPr>
            <p:cNvPr id="248" name="Rectangle 247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249" name="Rectangle 248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2" name="Group 249"/>
          <p:cNvGrpSpPr/>
          <p:nvPr/>
        </p:nvGrpSpPr>
        <p:grpSpPr>
          <a:xfrm>
            <a:off x="1219200" y="5943600"/>
            <a:ext cx="1828800" cy="304800"/>
            <a:chOff x="1219200" y="1676400"/>
            <a:chExt cx="1828800" cy="304800"/>
          </a:xfrm>
        </p:grpSpPr>
        <p:sp>
          <p:nvSpPr>
            <p:cNvPr id="251" name="Rectangle 250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14</a:t>
              </a:r>
              <a:endParaRPr lang="en-US" dirty="0"/>
            </a:p>
          </p:txBody>
        </p:sp>
        <p:sp>
          <p:nvSpPr>
            <p:cNvPr id="252" name="Rectangle 251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253" name="Rectangle 252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3" name="Group 253"/>
          <p:cNvGrpSpPr/>
          <p:nvPr/>
        </p:nvGrpSpPr>
        <p:grpSpPr>
          <a:xfrm>
            <a:off x="1219200" y="6248400"/>
            <a:ext cx="1828800" cy="304800"/>
            <a:chOff x="1219200" y="1676400"/>
            <a:chExt cx="1828800" cy="304800"/>
          </a:xfrm>
        </p:grpSpPr>
        <p:sp>
          <p:nvSpPr>
            <p:cNvPr id="255" name="Rectangle 254"/>
            <p:cNvSpPr/>
            <p:nvPr/>
          </p:nvSpPr>
          <p:spPr>
            <a:xfrm>
              <a:off x="12192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15</a:t>
              </a:r>
              <a:endParaRPr lang="en-US" dirty="0"/>
            </a:p>
          </p:txBody>
        </p:sp>
        <p:sp>
          <p:nvSpPr>
            <p:cNvPr id="256" name="Rectangle 255"/>
            <p:cNvSpPr/>
            <p:nvPr/>
          </p:nvSpPr>
          <p:spPr>
            <a:xfrm>
              <a:off x="2438400" y="1676400"/>
              <a:ext cx="6096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</a:t>
              </a:r>
              <a:endParaRPr lang="en-US" dirty="0"/>
            </a:p>
          </p:txBody>
        </p:sp>
        <p:sp>
          <p:nvSpPr>
            <p:cNvPr id="257" name="Rectangle 256"/>
            <p:cNvSpPr/>
            <p:nvPr/>
          </p:nvSpPr>
          <p:spPr>
            <a:xfrm>
              <a:off x="1828800" y="1676400"/>
              <a:ext cx="6096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91" name="Straight Arrow Connector 190"/>
          <p:cNvCxnSpPr/>
          <p:nvPr/>
        </p:nvCxnSpPr>
        <p:spPr>
          <a:xfrm rot="10800000" flipV="1">
            <a:off x="3048000" y="6096000"/>
            <a:ext cx="533400" cy="304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Contributions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 smtClean="0"/>
              <a:t>Expanding the linear sorter implementation and making it versatile, reconfigurable and better suited for streaming input and output</a:t>
            </a:r>
          </a:p>
          <a:p>
            <a:pPr eaLnBrk="1" hangingPunct="1">
              <a:defRPr/>
            </a:pPr>
            <a:r>
              <a:rPr lang="en-US" dirty="0" smtClean="0"/>
              <a:t>Parallelizing the linear sorter for increased throughput</a:t>
            </a:r>
          </a:p>
          <a:p>
            <a:pPr eaLnBrk="1" hangingPunct="1">
              <a:defRPr/>
            </a:pPr>
            <a:r>
              <a:rPr lang="en-US" dirty="0" smtClean="0"/>
              <a:t>Implementing the high-throughput linear sorter, and outmatching the performance of current linear sorter approaches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Sorter Node Architecture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4" name="Content Placeholder 3" descr="Sorter_Nod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55322" y="1515384"/>
            <a:ext cx="6658905" cy="466543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Interleaved Linear Sorter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Interleaved Linear Sorter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Increase throughput by using multiple linear sorters with parallel inputs</a:t>
            </a:r>
          </a:p>
          <a:p>
            <a:pPr eaLnBrk="1" hangingPunct="1"/>
            <a:r>
              <a:rPr lang="en-US" dirty="0" smtClean="0"/>
              <a:t>Interleave parallel inputs into linear sorters through modulo arithmetic</a:t>
            </a:r>
          </a:p>
          <a:p>
            <a:pPr eaLnBrk="1" hangingPunct="1"/>
            <a:r>
              <a:rPr lang="en-US" dirty="0" smtClean="0"/>
              <a:t>Distribute data evenly among linear sorters to avoid full conditions</a:t>
            </a:r>
          </a:p>
          <a:p>
            <a:pPr eaLnBrk="1" hangingPunct="1"/>
            <a:r>
              <a:rPr lang="en-US" dirty="0" smtClean="0"/>
              <a:t>Service each linear sorter in round-robin fashion to resort their outputs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Interleaved Linear Sorter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ILS width = 4</a:t>
            </a:r>
          </a:p>
          <a:p>
            <a:pPr eaLnBrk="1" hangingPunct="1"/>
            <a:r>
              <a:rPr lang="en-US" dirty="0" smtClean="0"/>
              <a:t>Four parallel inputs</a:t>
            </a:r>
          </a:p>
          <a:p>
            <a:pPr lvl="1" eaLnBrk="1" hangingPunct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{13, 04, 03, 10}</a:t>
            </a:r>
          </a:p>
          <a:p>
            <a:pPr eaLnBrk="1" hangingPunct="1"/>
            <a:r>
              <a:rPr lang="en-US" dirty="0" smtClean="0"/>
              <a:t>After interleaving mod 4 </a:t>
            </a:r>
          </a:p>
          <a:p>
            <a:pPr lvl="1" eaLnBrk="1" hangingPunct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{04, 13, 10, 03}</a:t>
            </a:r>
          </a:p>
          <a:p>
            <a:pPr lvl="1" eaLnBrk="1" hangingPunct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[00, 01, 02, 03]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But, what happens for inputs</a:t>
            </a:r>
          </a:p>
          <a:p>
            <a:pPr lvl="1" eaLnBrk="1" hangingPunct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{07, 05, 01, 06} </a:t>
            </a:r>
            <a:r>
              <a:rPr lang="en-US" dirty="0" smtClean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Interleaved Linear Sorter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grpSp>
        <p:nvGrpSpPr>
          <p:cNvPr id="237" name="Group 236"/>
          <p:cNvGrpSpPr/>
          <p:nvPr/>
        </p:nvGrpSpPr>
        <p:grpSpPr>
          <a:xfrm>
            <a:off x="5257800" y="2514600"/>
            <a:ext cx="3352800" cy="457200"/>
            <a:chOff x="5257800" y="2286000"/>
            <a:chExt cx="3352800" cy="457200"/>
          </a:xfrm>
        </p:grpSpPr>
        <p:sp>
          <p:nvSpPr>
            <p:cNvPr id="74" name="Rectangle 73"/>
            <p:cNvSpPr/>
            <p:nvPr/>
          </p:nvSpPr>
          <p:spPr>
            <a:xfrm>
              <a:off x="52578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60960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69342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77724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9" name="TextBox 118"/>
          <p:cNvSpPr txBox="1"/>
          <p:nvPr/>
        </p:nvSpPr>
        <p:spPr>
          <a:xfrm rot="18900000">
            <a:off x="1377686" y="1758503"/>
            <a:ext cx="1221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Clock Cycles</a:t>
            </a:r>
            <a:endParaRPr lang="en-US" sz="1400" dirty="0"/>
          </a:p>
        </p:txBody>
      </p:sp>
      <p:grpSp>
        <p:nvGrpSpPr>
          <p:cNvPr id="238" name="Group 237"/>
          <p:cNvGrpSpPr/>
          <p:nvPr/>
        </p:nvGrpSpPr>
        <p:grpSpPr>
          <a:xfrm>
            <a:off x="5257800" y="1981200"/>
            <a:ext cx="3352800" cy="533400"/>
            <a:chOff x="5257800" y="1981200"/>
            <a:chExt cx="3352800" cy="533400"/>
          </a:xfrm>
        </p:grpSpPr>
        <p:sp>
          <p:nvSpPr>
            <p:cNvPr id="122" name="Rectangle 121"/>
            <p:cNvSpPr/>
            <p:nvPr/>
          </p:nvSpPr>
          <p:spPr>
            <a:xfrm>
              <a:off x="5257800" y="1981200"/>
              <a:ext cx="838200" cy="5334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LS 0</a:t>
              </a:r>
              <a:endParaRPr lang="en-US" sz="1600" dirty="0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6096000" y="1981200"/>
              <a:ext cx="838200" cy="5334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LS 1</a:t>
              </a:r>
              <a:endParaRPr lang="en-US" sz="1600" dirty="0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6934200" y="1981200"/>
              <a:ext cx="838200" cy="5334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LS 2</a:t>
              </a:r>
              <a:endParaRPr lang="en-US" sz="1600" dirty="0"/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7772400" y="1981200"/>
              <a:ext cx="838200" cy="5334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LS 3</a:t>
              </a:r>
              <a:endParaRPr lang="en-US" sz="1600" dirty="0"/>
            </a:p>
          </p:txBody>
        </p:sp>
      </p:grpSp>
      <p:grpSp>
        <p:nvGrpSpPr>
          <p:cNvPr id="269" name="Group 268"/>
          <p:cNvGrpSpPr/>
          <p:nvPr/>
        </p:nvGrpSpPr>
        <p:grpSpPr>
          <a:xfrm>
            <a:off x="1524000" y="2514600"/>
            <a:ext cx="3048000" cy="457200"/>
            <a:chOff x="1524000" y="2514600"/>
            <a:chExt cx="3048000" cy="457200"/>
          </a:xfrm>
        </p:grpSpPr>
        <p:sp>
          <p:nvSpPr>
            <p:cNvPr id="116" name="Rectangle 115"/>
            <p:cNvSpPr/>
            <p:nvPr/>
          </p:nvSpPr>
          <p:spPr>
            <a:xfrm>
              <a:off x="1524000" y="2514600"/>
              <a:ext cx="6096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21336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13</a:t>
              </a:r>
              <a:endParaRPr lang="en-US" dirty="0"/>
            </a:p>
          </p:txBody>
        </p:sp>
        <p:sp>
          <p:nvSpPr>
            <p:cNvPr id="188" name="Rectangle 187"/>
            <p:cNvSpPr/>
            <p:nvPr/>
          </p:nvSpPr>
          <p:spPr>
            <a:xfrm>
              <a:off x="27432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33528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39624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10</a:t>
              </a:r>
              <a:endParaRPr lang="en-US" dirty="0"/>
            </a:p>
          </p:txBody>
        </p:sp>
      </p:grpSp>
      <p:sp>
        <p:nvSpPr>
          <p:cNvPr id="236" name="Rectangle 235"/>
          <p:cNvSpPr/>
          <p:nvPr/>
        </p:nvSpPr>
        <p:spPr>
          <a:xfrm>
            <a:off x="2133600" y="1981200"/>
            <a:ext cx="2438400" cy="533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Inserted Tags</a:t>
            </a:r>
            <a:endParaRPr lang="en-US" sz="1600" dirty="0"/>
          </a:p>
        </p:txBody>
      </p:sp>
      <p:grpSp>
        <p:nvGrpSpPr>
          <p:cNvPr id="239" name="Group 238"/>
          <p:cNvGrpSpPr/>
          <p:nvPr/>
        </p:nvGrpSpPr>
        <p:grpSpPr>
          <a:xfrm>
            <a:off x="5257800" y="2971800"/>
            <a:ext cx="3352800" cy="457200"/>
            <a:chOff x="5257800" y="2286000"/>
            <a:chExt cx="3352800" cy="457200"/>
          </a:xfrm>
        </p:grpSpPr>
        <p:sp>
          <p:nvSpPr>
            <p:cNvPr id="240" name="Rectangle 239"/>
            <p:cNvSpPr/>
            <p:nvPr/>
          </p:nvSpPr>
          <p:spPr>
            <a:xfrm>
              <a:off x="52578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60960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Rectangle 241"/>
            <p:cNvSpPr/>
            <p:nvPr/>
          </p:nvSpPr>
          <p:spPr>
            <a:xfrm>
              <a:off x="69342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Rectangle 242"/>
            <p:cNvSpPr/>
            <p:nvPr/>
          </p:nvSpPr>
          <p:spPr>
            <a:xfrm>
              <a:off x="77724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4" name="Group 243"/>
          <p:cNvGrpSpPr/>
          <p:nvPr/>
        </p:nvGrpSpPr>
        <p:grpSpPr>
          <a:xfrm>
            <a:off x="5257800" y="3429000"/>
            <a:ext cx="3352800" cy="457200"/>
            <a:chOff x="5257800" y="2286000"/>
            <a:chExt cx="3352800" cy="457200"/>
          </a:xfrm>
        </p:grpSpPr>
        <p:sp>
          <p:nvSpPr>
            <p:cNvPr id="245" name="Rectangle 244"/>
            <p:cNvSpPr/>
            <p:nvPr/>
          </p:nvSpPr>
          <p:spPr>
            <a:xfrm>
              <a:off x="52578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Rectangle 245"/>
            <p:cNvSpPr/>
            <p:nvPr/>
          </p:nvSpPr>
          <p:spPr>
            <a:xfrm>
              <a:off x="60960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Rectangle 246"/>
            <p:cNvSpPr/>
            <p:nvPr/>
          </p:nvSpPr>
          <p:spPr>
            <a:xfrm>
              <a:off x="69342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Rectangle 247"/>
            <p:cNvSpPr/>
            <p:nvPr/>
          </p:nvSpPr>
          <p:spPr>
            <a:xfrm>
              <a:off x="77724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9" name="Group 248"/>
          <p:cNvGrpSpPr/>
          <p:nvPr/>
        </p:nvGrpSpPr>
        <p:grpSpPr>
          <a:xfrm>
            <a:off x="5257800" y="3886200"/>
            <a:ext cx="3352800" cy="457200"/>
            <a:chOff x="5257800" y="2286000"/>
            <a:chExt cx="3352800" cy="457200"/>
          </a:xfrm>
        </p:grpSpPr>
        <p:sp>
          <p:nvSpPr>
            <p:cNvPr id="250" name="Rectangle 249"/>
            <p:cNvSpPr/>
            <p:nvPr/>
          </p:nvSpPr>
          <p:spPr>
            <a:xfrm>
              <a:off x="52578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Rectangle 250"/>
            <p:cNvSpPr/>
            <p:nvPr/>
          </p:nvSpPr>
          <p:spPr>
            <a:xfrm>
              <a:off x="60960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Rectangle 251"/>
            <p:cNvSpPr/>
            <p:nvPr/>
          </p:nvSpPr>
          <p:spPr>
            <a:xfrm>
              <a:off x="69342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Rectangle 252"/>
            <p:cNvSpPr/>
            <p:nvPr/>
          </p:nvSpPr>
          <p:spPr>
            <a:xfrm>
              <a:off x="77724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4" name="Group 253"/>
          <p:cNvGrpSpPr/>
          <p:nvPr/>
        </p:nvGrpSpPr>
        <p:grpSpPr>
          <a:xfrm>
            <a:off x="5257800" y="4343400"/>
            <a:ext cx="3352800" cy="457200"/>
            <a:chOff x="5257800" y="2286000"/>
            <a:chExt cx="3352800" cy="457200"/>
          </a:xfrm>
        </p:grpSpPr>
        <p:sp>
          <p:nvSpPr>
            <p:cNvPr id="255" name="Rectangle 254"/>
            <p:cNvSpPr/>
            <p:nvPr/>
          </p:nvSpPr>
          <p:spPr>
            <a:xfrm>
              <a:off x="52578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Rectangle 255"/>
            <p:cNvSpPr/>
            <p:nvPr/>
          </p:nvSpPr>
          <p:spPr>
            <a:xfrm>
              <a:off x="60960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Rectangle 256"/>
            <p:cNvSpPr/>
            <p:nvPr/>
          </p:nvSpPr>
          <p:spPr>
            <a:xfrm>
              <a:off x="69342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Rectangle 257"/>
            <p:cNvSpPr/>
            <p:nvPr/>
          </p:nvSpPr>
          <p:spPr>
            <a:xfrm>
              <a:off x="77724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9" name="Group 258"/>
          <p:cNvGrpSpPr/>
          <p:nvPr/>
        </p:nvGrpSpPr>
        <p:grpSpPr>
          <a:xfrm>
            <a:off x="5257800" y="4800600"/>
            <a:ext cx="3352800" cy="457200"/>
            <a:chOff x="5257800" y="2286000"/>
            <a:chExt cx="3352800" cy="457200"/>
          </a:xfrm>
        </p:grpSpPr>
        <p:sp>
          <p:nvSpPr>
            <p:cNvPr id="260" name="Rectangle 259"/>
            <p:cNvSpPr/>
            <p:nvPr/>
          </p:nvSpPr>
          <p:spPr>
            <a:xfrm>
              <a:off x="52578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Rectangle 260"/>
            <p:cNvSpPr/>
            <p:nvPr/>
          </p:nvSpPr>
          <p:spPr>
            <a:xfrm>
              <a:off x="60960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Rectangle 261"/>
            <p:cNvSpPr/>
            <p:nvPr/>
          </p:nvSpPr>
          <p:spPr>
            <a:xfrm>
              <a:off x="69342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Rectangle 262"/>
            <p:cNvSpPr/>
            <p:nvPr/>
          </p:nvSpPr>
          <p:spPr>
            <a:xfrm>
              <a:off x="77724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0" name="Group 269"/>
          <p:cNvGrpSpPr/>
          <p:nvPr/>
        </p:nvGrpSpPr>
        <p:grpSpPr>
          <a:xfrm>
            <a:off x="1524000" y="2971800"/>
            <a:ext cx="3048000" cy="457200"/>
            <a:chOff x="1524000" y="2514600"/>
            <a:chExt cx="3048000" cy="457200"/>
          </a:xfrm>
        </p:grpSpPr>
        <p:sp>
          <p:nvSpPr>
            <p:cNvPr id="271" name="Rectangle 270"/>
            <p:cNvSpPr/>
            <p:nvPr/>
          </p:nvSpPr>
          <p:spPr>
            <a:xfrm>
              <a:off x="1524000" y="2514600"/>
              <a:ext cx="6096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2" name="Rectangle 271"/>
            <p:cNvSpPr/>
            <p:nvPr/>
          </p:nvSpPr>
          <p:spPr>
            <a:xfrm>
              <a:off x="21336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3" name="Rectangle 272"/>
            <p:cNvSpPr/>
            <p:nvPr/>
          </p:nvSpPr>
          <p:spPr>
            <a:xfrm>
              <a:off x="27432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4" name="Rectangle 273"/>
            <p:cNvSpPr/>
            <p:nvPr/>
          </p:nvSpPr>
          <p:spPr>
            <a:xfrm>
              <a:off x="33528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5" name="Rectangle 274"/>
            <p:cNvSpPr/>
            <p:nvPr/>
          </p:nvSpPr>
          <p:spPr>
            <a:xfrm>
              <a:off x="39624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76" name="Group 275"/>
          <p:cNvGrpSpPr/>
          <p:nvPr/>
        </p:nvGrpSpPr>
        <p:grpSpPr>
          <a:xfrm>
            <a:off x="1524000" y="3429000"/>
            <a:ext cx="3048000" cy="457200"/>
            <a:chOff x="1524000" y="2514600"/>
            <a:chExt cx="3048000" cy="457200"/>
          </a:xfrm>
        </p:grpSpPr>
        <p:sp>
          <p:nvSpPr>
            <p:cNvPr id="277" name="Rectangle 276"/>
            <p:cNvSpPr/>
            <p:nvPr/>
          </p:nvSpPr>
          <p:spPr>
            <a:xfrm>
              <a:off x="1524000" y="2514600"/>
              <a:ext cx="6096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8" name="Rectangle 277"/>
            <p:cNvSpPr/>
            <p:nvPr/>
          </p:nvSpPr>
          <p:spPr>
            <a:xfrm>
              <a:off x="21336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9" name="Rectangle 278"/>
            <p:cNvSpPr/>
            <p:nvPr/>
          </p:nvSpPr>
          <p:spPr>
            <a:xfrm>
              <a:off x="27432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0" name="Rectangle 279"/>
            <p:cNvSpPr/>
            <p:nvPr/>
          </p:nvSpPr>
          <p:spPr>
            <a:xfrm>
              <a:off x="33528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1" name="Rectangle 280"/>
            <p:cNvSpPr/>
            <p:nvPr/>
          </p:nvSpPr>
          <p:spPr>
            <a:xfrm>
              <a:off x="39624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82" name="Group 281"/>
          <p:cNvGrpSpPr/>
          <p:nvPr/>
        </p:nvGrpSpPr>
        <p:grpSpPr>
          <a:xfrm>
            <a:off x="1524000" y="3886200"/>
            <a:ext cx="3048000" cy="457200"/>
            <a:chOff x="1524000" y="2514600"/>
            <a:chExt cx="3048000" cy="457200"/>
          </a:xfrm>
        </p:grpSpPr>
        <p:sp>
          <p:nvSpPr>
            <p:cNvPr id="283" name="Rectangle 282"/>
            <p:cNvSpPr/>
            <p:nvPr/>
          </p:nvSpPr>
          <p:spPr>
            <a:xfrm>
              <a:off x="1524000" y="2514600"/>
              <a:ext cx="6096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4" name="Rectangle 283"/>
            <p:cNvSpPr/>
            <p:nvPr/>
          </p:nvSpPr>
          <p:spPr>
            <a:xfrm>
              <a:off x="21336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5" name="Rectangle 284"/>
            <p:cNvSpPr/>
            <p:nvPr/>
          </p:nvSpPr>
          <p:spPr>
            <a:xfrm>
              <a:off x="27432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6" name="Rectangle 285"/>
            <p:cNvSpPr/>
            <p:nvPr/>
          </p:nvSpPr>
          <p:spPr>
            <a:xfrm>
              <a:off x="33528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7" name="Rectangle 286"/>
            <p:cNvSpPr/>
            <p:nvPr/>
          </p:nvSpPr>
          <p:spPr>
            <a:xfrm>
              <a:off x="39624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88" name="Group 287"/>
          <p:cNvGrpSpPr/>
          <p:nvPr/>
        </p:nvGrpSpPr>
        <p:grpSpPr>
          <a:xfrm>
            <a:off x="1524000" y="4343400"/>
            <a:ext cx="3048000" cy="457200"/>
            <a:chOff x="1524000" y="2514600"/>
            <a:chExt cx="3048000" cy="457200"/>
          </a:xfrm>
        </p:grpSpPr>
        <p:sp>
          <p:nvSpPr>
            <p:cNvPr id="289" name="Rectangle 288"/>
            <p:cNvSpPr/>
            <p:nvPr/>
          </p:nvSpPr>
          <p:spPr>
            <a:xfrm>
              <a:off x="1524000" y="2514600"/>
              <a:ext cx="6096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0" name="Rectangle 289"/>
            <p:cNvSpPr/>
            <p:nvPr/>
          </p:nvSpPr>
          <p:spPr>
            <a:xfrm>
              <a:off x="21336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1" name="Rectangle 290"/>
            <p:cNvSpPr/>
            <p:nvPr/>
          </p:nvSpPr>
          <p:spPr>
            <a:xfrm>
              <a:off x="27432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2" name="Rectangle 291"/>
            <p:cNvSpPr/>
            <p:nvPr/>
          </p:nvSpPr>
          <p:spPr>
            <a:xfrm>
              <a:off x="33528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3" name="Rectangle 292"/>
            <p:cNvSpPr/>
            <p:nvPr/>
          </p:nvSpPr>
          <p:spPr>
            <a:xfrm>
              <a:off x="39624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4" name="Group 293"/>
          <p:cNvGrpSpPr/>
          <p:nvPr/>
        </p:nvGrpSpPr>
        <p:grpSpPr>
          <a:xfrm>
            <a:off x="1524000" y="4800600"/>
            <a:ext cx="3048000" cy="457200"/>
            <a:chOff x="1524000" y="2514600"/>
            <a:chExt cx="3048000" cy="457200"/>
          </a:xfrm>
        </p:grpSpPr>
        <p:sp>
          <p:nvSpPr>
            <p:cNvPr id="295" name="Rectangle 294"/>
            <p:cNvSpPr/>
            <p:nvPr/>
          </p:nvSpPr>
          <p:spPr>
            <a:xfrm>
              <a:off x="1524000" y="2514600"/>
              <a:ext cx="6096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6" name="Rectangle 295"/>
            <p:cNvSpPr/>
            <p:nvPr/>
          </p:nvSpPr>
          <p:spPr>
            <a:xfrm>
              <a:off x="21336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7" name="Rectangle 296"/>
            <p:cNvSpPr/>
            <p:nvPr/>
          </p:nvSpPr>
          <p:spPr>
            <a:xfrm>
              <a:off x="27432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8" name="Rectangle 297"/>
            <p:cNvSpPr/>
            <p:nvPr/>
          </p:nvSpPr>
          <p:spPr>
            <a:xfrm>
              <a:off x="33528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9" name="Rectangle 298"/>
            <p:cNvSpPr/>
            <p:nvPr/>
          </p:nvSpPr>
          <p:spPr>
            <a:xfrm>
              <a:off x="39624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00" name="Group 299"/>
          <p:cNvGrpSpPr/>
          <p:nvPr/>
        </p:nvGrpSpPr>
        <p:grpSpPr>
          <a:xfrm>
            <a:off x="1524000" y="5257800"/>
            <a:ext cx="3048000" cy="457200"/>
            <a:chOff x="1524000" y="2514600"/>
            <a:chExt cx="3048000" cy="457200"/>
          </a:xfrm>
        </p:grpSpPr>
        <p:sp>
          <p:nvSpPr>
            <p:cNvPr id="301" name="Rectangle 300"/>
            <p:cNvSpPr/>
            <p:nvPr/>
          </p:nvSpPr>
          <p:spPr>
            <a:xfrm>
              <a:off x="1524000" y="2514600"/>
              <a:ext cx="6096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2" name="Rectangle 301"/>
            <p:cNvSpPr/>
            <p:nvPr/>
          </p:nvSpPr>
          <p:spPr>
            <a:xfrm>
              <a:off x="21336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3" name="Rectangle 302"/>
            <p:cNvSpPr/>
            <p:nvPr/>
          </p:nvSpPr>
          <p:spPr>
            <a:xfrm>
              <a:off x="27432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4" name="Rectangle 303"/>
            <p:cNvSpPr/>
            <p:nvPr/>
          </p:nvSpPr>
          <p:spPr>
            <a:xfrm>
              <a:off x="33528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5" name="Rectangle 304"/>
            <p:cNvSpPr/>
            <p:nvPr/>
          </p:nvSpPr>
          <p:spPr>
            <a:xfrm>
              <a:off x="39624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06" name="Group 305"/>
          <p:cNvGrpSpPr/>
          <p:nvPr/>
        </p:nvGrpSpPr>
        <p:grpSpPr>
          <a:xfrm>
            <a:off x="5257800" y="5257800"/>
            <a:ext cx="3352800" cy="457200"/>
            <a:chOff x="5257800" y="2286000"/>
            <a:chExt cx="3352800" cy="457200"/>
          </a:xfrm>
        </p:grpSpPr>
        <p:sp>
          <p:nvSpPr>
            <p:cNvPr id="307" name="Rectangle 306"/>
            <p:cNvSpPr/>
            <p:nvPr/>
          </p:nvSpPr>
          <p:spPr>
            <a:xfrm>
              <a:off x="52578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Rectangle 307"/>
            <p:cNvSpPr/>
            <p:nvPr/>
          </p:nvSpPr>
          <p:spPr>
            <a:xfrm>
              <a:off x="60960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Rectangle 308"/>
            <p:cNvSpPr/>
            <p:nvPr/>
          </p:nvSpPr>
          <p:spPr>
            <a:xfrm>
              <a:off x="69342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Rectangle 309"/>
            <p:cNvSpPr/>
            <p:nvPr/>
          </p:nvSpPr>
          <p:spPr>
            <a:xfrm>
              <a:off x="77724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Interleaved Linear Sorter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grpSp>
        <p:nvGrpSpPr>
          <p:cNvPr id="3" name="Group 236"/>
          <p:cNvGrpSpPr/>
          <p:nvPr/>
        </p:nvGrpSpPr>
        <p:grpSpPr>
          <a:xfrm>
            <a:off x="5257800" y="2514600"/>
            <a:ext cx="3352800" cy="457200"/>
            <a:chOff x="5257800" y="2286000"/>
            <a:chExt cx="3352800" cy="457200"/>
          </a:xfrm>
        </p:grpSpPr>
        <p:sp>
          <p:nvSpPr>
            <p:cNvPr id="74" name="Rectangle 73"/>
            <p:cNvSpPr/>
            <p:nvPr/>
          </p:nvSpPr>
          <p:spPr>
            <a:xfrm>
              <a:off x="5257800" y="2286000"/>
              <a:ext cx="838200" cy="457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6096000" y="2286000"/>
              <a:ext cx="838200" cy="457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13</a:t>
              </a:r>
              <a:endParaRPr lang="en-US" dirty="0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6934200" y="2286000"/>
              <a:ext cx="838200" cy="457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10</a:t>
              </a:r>
              <a:endParaRPr lang="en-US" dirty="0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7772400" y="2286000"/>
              <a:ext cx="838200" cy="457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</p:grpSp>
      <p:sp>
        <p:nvSpPr>
          <p:cNvPr id="119" name="TextBox 118"/>
          <p:cNvSpPr txBox="1"/>
          <p:nvPr/>
        </p:nvSpPr>
        <p:spPr>
          <a:xfrm rot="18900000">
            <a:off x="1377686" y="1758503"/>
            <a:ext cx="1221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Clock Cycles</a:t>
            </a:r>
            <a:endParaRPr lang="en-US" sz="1400" dirty="0"/>
          </a:p>
        </p:txBody>
      </p:sp>
      <p:grpSp>
        <p:nvGrpSpPr>
          <p:cNvPr id="4" name="Group 237"/>
          <p:cNvGrpSpPr/>
          <p:nvPr/>
        </p:nvGrpSpPr>
        <p:grpSpPr>
          <a:xfrm>
            <a:off x="5257800" y="1981200"/>
            <a:ext cx="3352800" cy="533400"/>
            <a:chOff x="5257800" y="1981200"/>
            <a:chExt cx="3352800" cy="533400"/>
          </a:xfrm>
        </p:grpSpPr>
        <p:sp>
          <p:nvSpPr>
            <p:cNvPr id="122" name="Rectangle 121"/>
            <p:cNvSpPr/>
            <p:nvPr/>
          </p:nvSpPr>
          <p:spPr>
            <a:xfrm>
              <a:off x="5257800" y="1981200"/>
              <a:ext cx="838200" cy="5334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LS 0</a:t>
              </a:r>
              <a:endParaRPr lang="en-US" sz="1600" dirty="0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6096000" y="1981200"/>
              <a:ext cx="838200" cy="5334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LS 1</a:t>
              </a:r>
              <a:endParaRPr lang="en-US" sz="1600" dirty="0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6934200" y="1981200"/>
              <a:ext cx="838200" cy="5334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LS 2</a:t>
              </a:r>
              <a:endParaRPr lang="en-US" sz="1600" dirty="0"/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7772400" y="1981200"/>
              <a:ext cx="838200" cy="5334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LS 3</a:t>
              </a:r>
              <a:endParaRPr lang="en-US" sz="1600" dirty="0"/>
            </a:p>
          </p:txBody>
        </p:sp>
      </p:grpSp>
      <p:grpSp>
        <p:nvGrpSpPr>
          <p:cNvPr id="5" name="Group 268"/>
          <p:cNvGrpSpPr/>
          <p:nvPr/>
        </p:nvGrpSpPr>
        <p:grpSpPr>
          <a:xfrm>
            <a:off x="1524000" y="2514600"/>
            <a:ext cx="3048000" cy="457200"/>
            <a:chOff x="1524000" y="2514600"/>
            <a:chExt cx="3048000" cy="457200"/>
          </a:xfrm>
        </p:grpSpPr>
        <p:sp>
          <p:nvSpPr>
            <p:cNvPr id="116" name="Rectangle 115"/>
            <p:cNvSpPr/>
            <p:nvPr/>
          </p:nvSpPr>
          <p:spPr>
            <a:xfrm>
              <a:off x="1524000" y="2514600"/>
              <a:ext cx="6096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21336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13</a:t>
              </a:r>
              <a:endParaRPr lang="en-US" dirty="0"/>
            </a:p>
          </p:txBody>
        </p:sp>
        <p:sp>
          <p:nvSpPr>
            <p:cNvPr id="188" name="Rectangle 187"/>
            <p:cNvSpPr/>
            <p:nvPr/>
          </p:nvSpPr>
          <p:spPr>
            <a:xfrm>
              <a:off x="27432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33528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39624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10</a:t>
              </a:r>
              <a:endParaRPr lang="en-US" dirty="0"/>
            </a:p>
          </p:txBody>
        </p:sp>
      </p:grpSp>
      <p:sp>
        <p:nvSpPr>
          <p:cNvPr id="236" name="Rectangle 235"/>
          <p:cNvSpPr/>
          <p:nvPr/>
        </p:nvSpPr>
        <p:spPr>
          <a:xfrm>
            <a:off x="2133600" y="1981200"/>
            <a:ext cx="2438400" cy="533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Inserted Tags</a:t>
            </a:r>
            <a:endParaRPr lang="en-US" sz="1600" dirty="0"/>
          </a:p>
        </p:txBody>
      </p:sp>
      <p:grpSp>
        <p:nvGrpSpPr>
          <p:cNvPr id="6" name="Group 238"/>
          <p:cNvGrpSpPr/>
          <p:nvPr/>
        </p:nvGrpSpPr>
        <p:grpSpPr>
          <a:xfrm>
            <a:off x="5257800" y="2971800"/>
            <a:ext cx="3352800" cy="457200"/>
            <a:chOff x="5257800" y="2286000"/>
            <a:chExt cx="3352800" cy="457200"/>
          </a:xfrm>
        </p:grpSpPr>
        <p:sp>
          <p:nvSpPr>
            <p:cNvPr id="240" name="Rectangle 239"/>
            <p:cNvSpPr/>
            <p:nvPr/>
          </p:nvSpPr>
          <p:spPr>
            <a:xfrm>
              <a:off x="52578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60960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Rectangle 241"/>
            <p:cNvSpPr/>
            <p:nvPr/>
          </p:nvSpPr>
          <p:spPr>
            <a:xfrm>
              <a:off x="69342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Rectangle 242"/>
            <p:cNvSpPr/>
            <p:nvPr/>
          </p:nvSpPr>
          <p:spPr>
            <a:xfrm>
              <a:off x="77724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243"/>
          <p:cNvGrpSpPr/>
          <p:nvPr/>
        </p:nvGrpSpPr>
        <p:grpSpPr>
          <a:xfrm>
            <a:off x="5257800" y="3429000"/>
            <a:ext cx="3352800" cy="457200"/>
            <a:chOff x="5257800" y="2286000"/>
            <a:chExt cx="3352800" cy="457200"/>
          </a:xfrm>
        </p:grpSpPr>
        <p:sp>
          <p:nvSpPr>
            <p:cNvPr id="245" name="Rectangle 244"/>
            <p:cNvSpPr/>
            <p:nvPr/>
          </p:nvSpPr>
          <p:spPr>
            <a:xfrm>
              <a:off x="52578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Rectangle 245"/>
            <p:cNvSpPr/>
            <p:nvPr/>
          </p:nvSpPr>
          <p:spPr>
            <a:xfrm>
              <a:off x="60960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Rectangle 246"/>
            <p:cNvSpPr/>
            <p:nvPr/>
          </p:nvSpPr>
          <p:spPr>
            <a:xfrm>
              <a:off x="69342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Rectangle 247"/>
            <p:cNvSpPr/>
            <p:nvPr/>
          </p:nvSpPr>
          <p:spPr>
            <a:xfrm>
              <a:off x="77724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248"/>
          <p:cNvGrpSpPr/>
          <p:nvPr/>
        </p:nvGrpSpPr>
        <p:grpSpPr>
          <a:xfrm>
            <a:off x="5257800" y="3886200"/>
            <a:ext cx="3352800" cy="457200"/>
            <a:chOff x="5257800" y="2286000"/>
            <a:chExt cx="3352800" cy="457200"/>
          </a:xfrm>
        </p:grpSpPr>
        <p:sp>
          <p:nvSpPr>
            <p:cNvPr id="250" name="Rectangle 249"/>
            <p:cNvSpPr/>
            <p:nvPr/>
          </p:nvSpPr>
          <p:spPr>
            <a:xfrm>
              <a:off x="52578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Rectangle 250"/>
            <p:cNvSpPr/>
            <p:nvPr/>
          </p:nvSpPr>
          <p:spPr>
            <a:xfrm>
              <a:off x="60960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Rectangle 251"/>
            <p:cNvSpPr/>
            <p:nvPr/>
          </p:nvSpPr>
          <p:spPr>
            <a:xfrm>
              <a:off x="69342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Rectangle 252"/>
            <p:cNvSpPr/>
            <p:nvPr/>
          </p:nvSpPr>
          <p:spPr>
            <a:xfrm>
              <a:off x="77724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253"/>
          <p:cNvGrpSpPr/>
          <p:nvPr/>
        </p:nvGrpSpPr>
        <p:grpSpPr>
          <a:xfrm>
            <a:off x="5257800" y="4343400"/>
            <a:ext cx="3352800" cy="457200"/>
            <a:chOff x="5257800" y="2286000"/>
            <a:chExt cx="3352800" cy="457200"/>
          </a:xfrm>
        </p:grpSpPr>
        <p:sp>
          <p:nvSpPr>
            <p:cNvPr id="255" name="Rectangle 254"/>
            <p:cNvSpPr/>
            <p:nvPr/>
          </p:nvSpPr>
          <p:spPr>
            <a:xfrm>
              <a:off x="52578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Rectangle 255"/>
            <p:cNvSpPr/>
            <p:nvPr/>
          </p:nvSpPr>
          <p:spPr>
            <a:xfrm>
              <a:off x="60960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Rectangle 256"/>
            <p:cNvSpPr/>
            <p:nvPr/>
          </p:nvSpPr>
          <p:spPr>
            <a:xfrm>
              <a:off x="69342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Rectangle 257"/>
            <p:cNvSpPr/>
            <p:nvPr/>
          </p:nvSpPr>
          <p:spPr>
            <a:xfrm>
              <a:off x="77724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258"/>
          <p:cNvGrpSpPr/>
          <p:nvPr/>
        </p:nvGrpSpPr>
        <p:grpSpPr>
          <a:xfrm>
            <a:off x="5257800" y="4800600"/>
            <a:ext cx="3352800" cy="457200"/>
            <a:chOff x="5257800" y="2286000"/>
            <a:chExt cx="3352800" cy="457200"/>
          </a:xfrm>
        </p:grpSpPr>
        <p:sp>
          <p:nvSpPr>
            <p:cNvPr id="260" name="Rectangle 259"/>
            <p:cNvSpPr/>
            <p:nvPr/>
          </p:nvSpPr>
          <p:spPr>
            <a:xfrm>
              <a:off x="52578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Rectangle 260"/>
            <p:cNvSpPr/>
            <p:nvPr/>
          </p:nvSpPr>
          <p:spPr>
            <a:xfrm>
              <a:off x="60960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Rectangle 261"/>
            <p:cNvSpPr/>
            <p:nvPr/>
          </p:nvSpPr>
          <p:spPr>
            <a:xfrm>
              <a:off x="69342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Rectangle 262"/>
            <p:cNvSpPr/>
            <p:nvPr/>
          </p:nvSpPr>
          <p:spPr>
            <a:xfrm>
              <a:off x="77724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269"/>
          <p:cNvGrpSpPr/>
          <p:nvPr/>
        </p:nvGrpSpPr>
        <p:grpSpPr>
          <a:xfrm>
            <a:off x="1524000" y="2971800"/>
            <a:ext cx="3048000" cy="457200"/>
            <a:chOff x="1524000" y="2514600"/>
            <a:chExt cx="3048000" cy="457200"/>
          </a:xfrm>
        </p:grpSpPr>
        <p:sp>
          <p:nvSpPr>
            <p:cNvPr id="271" name="Rectangle 270"/>
            <p:cNvSpPr/>
            <p:nvPr/>
          </p:nvSpPr>
          <p:spPr>
            <a:xfrm>
              <a:off x="1524000" y="2514600"/>
              <a:ext cx="6096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72" name="Rectangle 271"/>
            <p:cNvSpPr/>
            <p:nvPr/>
          </p:nvSpPr>
          <p:spPr>
            <a:xfrm>
              <a:off x="21336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273" name="Rectangle 272"/>
            <p:cNvSpPr/>
            <p:nvPr/>
          </p:nvSpPr>
          <p:spPr>
            <a:xfrm>
              <a:off x="27432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274" name="Rectangle 273"/>
            <p:cNvSpPr/>
            <p:nvPr/>
          </p:nvSpPr>
          <p:spPr>
            <a:xfrm>
              <a:off x="33528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75" name="Rectangle 274"/>
            <p:cNvSpPr/>
            <p:nvPr/>
          </p:nvSpPr>
          <p:spPr>
            <a:xfrm>
              <a:off x="39624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</p:grpSp>
      <p:grpSp>
        <p:nvGrpSpPr>
          <p:cNvPr id="12" name="Group 275"/>
          <p:cNvGrpSpPr/>
          <p:nvPr/>
        </p:nvGrpSpPr>
        <p:grpSpPr>
          <a:xfrm>
            <a:off x="1524000" y="3429000"/>
            <a:ext cx="3048000" cy="457200"/>
            <a:chOff x="1524000" y="2514600"/>
            <a:chExt cx="3048000" cy="457200"/>
          </a:xfrm>
        </p:grpSpPr>
        <p:sp>
          <p:nvSpPr>
            <p:cNvPr id="277" name="Rectangle 276"/>
            <p:cNvSpPr/>
            <p:nvPr/>
          </p:nvSpPr>
          <p:spPr>
            <a:xfrm>
              <a:off x="1524000" y="2514600"/>
              <a:ext cx="6096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8" name="Rectangle 277"/>
            <p:cNvSpPr/>
            <p:nvPr/>
          </p:nvSpPr>
          <p:spPr>
            <a:xfrm>
              <a:off x="21336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9" name="Rectangle 278"/>
            <p:cNvSpPr/>
            <p:nvPr/>
          </p:nvSpPr>
          <p:spPr>
            <a:xfrm>
              <a:off x="27432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0" name="Rectangle 279"/>
            <p:cNvSpPr/>
            <p:nvPr/>
          </p:nvSpPr>
          <p:spPr>
            <a:xfrm>
              <a:off x="33528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1" name="Rectangle 280"/>
            <p:cNvSpPr/>
            <p:nvPr/>
          </p:nvSpPr>
          <p:spPr>
            <a:xfrm>
              <a:off x="39624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3" name="Group 281"/>
          <p:cNvGrpSpPr/>
          <p:nvPr/>
        </p:nvGrpSpPr>
        <p:grpSpPr>
          <a:xfrm>
            <a:off x="1524000" y="3886200"/>
            <a:ext cx="3048000" cy="457200"/>
            <a:chOff x="1524000" y="2514600"/>
            <a:chExt cx="3048000" cy="457200"/>
          </a:xfrm>
        </p:grpSpPr>
        <p:sp>
          <p:nvSpPr>
            <p:cNvPr id="283" name="Rectangle 282"/>
            <p:cNvSpPr/>
            <p:nvPr/>
          </p:nvSpPr>
          <p:spPr>
            <a:xfrm>
              <a:off x="1524000" y="2514600"/>
              <a:ext cx="6096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4" name="Rectangle 283"/>
            <p:cNvSpPr/>
            <p:nvPr/>
          </p:nvSpPr>
          <p:spPr>
            <a:xfrm>
              <a:off x="21336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5" name="Rectangle 284"/>
            <p:cNvSpPr/>
            <p:nvPr/>
          </p:nvSpPr>
          <p:spPr>
            <a:xfrm>
              <a:off x="27432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6" name="Rectangle 285"/>
            <p:cNvSpPr/>
            <p:nvPr/>
          </p:nvSpPr>
          <p:spPr>
            <a:xfrm>
              <a:off x="33528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7" name="Rectangle 286"/>
            <p:cNvSpPr/>
            <p:nvPr/>
          </p:nvSpPr>
          <p:spPr>
            <a:xfrm>
              <a:off x="39624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4" name="Group 287"/>
          <p:cNvGrpSpPr/>
          <p:nvPr/>
        </p:nvGrpSpPr>
        <p:grpSpPr>
          <a:xfrm>
            <a:off x="1524000" y="4343400"/>
            <a:ext cx="3048000" cy="457200"/>
            <a:chOff x="1524000" y="2514600"/>
            <a:chExt cx="3048000" cy="457200"/>
          </a:xfrm>
        </p:grpSpPr>
        <p:sp>
          <p:nvSpPr>
            <p:cNvPr id="289" name="Rectangle 288"/>
            <p:cNvSpPr/>
            <p:nvPr/>
          </p:nvSpPr>
          <p:spPr>
            <a:xfrm>
              <a:off x="1524000" y="2514600"/>
              <a:ext cx="6096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0" name="Rectangle 289"/>
            <p:cNvSpPr/>
            <p:nvPr/>
          </p:nvSpPr>
          <p:spPr>
            <a:xfrm>
              <a:off x="21336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1" name="Rectangle 290"/>
            <p:cNvSpPr/>
            <p:nvPr/>
          </p:nvSpPr>
          <p:spPr>
            <a:xfrm>
              <a:off x="27432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2" name="Rectangle 291"/>
            <p:cNvSpPr/>
            <p:nvPr/>
          </p:nvSpPr>
          <p:spPr>
            <a:xfrm>
              <a:off x="33528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3" name="Rectangle 292"/>
            <p:cNvSpPr/>
            <p:nvPr/>
          </p:nvSpPr>
          <p:spPr>
            <a:xfrm>
              <a:off x="39624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5" name="Group 293"/>
          <p:cNvGrpSpPr/>
          <p:nvPr/>
        </p:nvGrpSpPr>
        <p:grpSpPr>
          <a:xfrm>
            <a:off x="1524000" y="4800600"/>
            <a:ext cx="3048000" cy="457200"/>
            <a:chOff x="1524000" y="2514600"/>
            <a:chExt cx="3048000" cy="457200"/>
          </a:xfrm>
        </p:grpSpPr>
        <p:sp>
          <p:nvSpPr>
            <p:cNvPr id="295" name="Rectangle 294"/>
            <p:cNvSpPr/>
            <p:nvPr/>
          </p:nvSpPr>
          <p:spPr>
            <a:xfrm>
              <a:off x="1524000" y="2514600"/>
              <a:ext cx="6096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6" name="Rectangle 295"/>
            <p:cNvSpPr/>
            <p:nvPr/>
          </p:nvSpPr>
          <p:spPr>
            <a:xfrm>
              <a:off x="21336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7" name="Rectangle 296"/>
            <p:cNvSpPr/>
            <p:nvPr/>
          </p:nvSpPr>
          <p:spPr>
            <a:xfrm>
              <a:off x="27432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8" name="Rectangle 297"/>
            <p:cNvSpPr/>
            <p:nvPr/>
          </p:nvSpPr>
          <p:spPr>
            <a:xfrm>
              <a:off x="33528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9" name="Rectangle 298"/>
            <p:cNvSpPr/>
            <p:nvPr/>
          </p:nvSpPr>
          <p:spPr>
            <a:xfrm>
              <a:off x="39624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6" name="Group 299"/>
          <p:cNvGrpSpPr/>
          <p:nvPr/>
        </p:nvGrpSpPr>
        <p:grpSpPr>
          <a:xfrm>
            <a:off x="1524000" y="5257800"/>
            <a:ext cx="3048000" cy="457200"/>
            <a:chOff x="1524000" y="2514600"/>
            <a:chExt cx="3048000" cy="457200"/>
          </a:xfrm>
        </p:grpSpPr>
        <p:sp>
          <p:nvSpPr>
            <p:cNvPr id="301" name="Rectangle 300"/>
            <p:cNvSpPr/>
            <p:nvPr/>
          </p:nvSpPr>
          <p:spPr>
            <a:xfrm>
              <a:off x="1524000" y="2514600"/>
              <a:ext cx="6096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2" name="Rectangle 301"/>
            <p:cNvSpPr/>
            <p:nvPr/>
          </p:nvSpPr>
          <p:spPr>
            <a:xfrm>
              <a:off x="21336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3" name="Rectangle 302"/>
            <p:cNvSpPr/>
            <p:nvPr/>
          </p:nvSpPr>
          <p:spPr>
            <a:xfrm>
              <a:off x="27432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4" name="Rectangle 303"/>
            <p:cNvSpPr/>
            <p:nvPr/>
          </p:nvSpPr>
          <p:spPr>
            <a:xfrm>
              <a:off x="33528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5" name="Rectangle 304"/>
            <p:cNvSpPr/>
            <p:nvPr/>
          </p:nvSpPr>
          <p:spPr>
            <a:xfrm>
              <a:off x="39624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" name="Group 305"/>
          <p:cNvGrpSpPr/>
          <p:nvPr/>
        </p:nvGrpSpPr>
        <p:grpSpPr>
          <a:xfrm>
            <a:off x="5257800" y="5257800"/>
            <a:ext cx="3352800" cy="457200"/>
            <a:chOff x="5257800" y="2286000"/>
            <a:chExt cx="3352800" cy="457200"/>
          </a:xfrm>
        </p:grpSpPr>
        <p:sp>
          <p:nvSpPr>
            <p:cNvPr id="307" name="Rectangle 306"/>
            <p:cNvSpPr/>
            <p:nvPr/>
          </p:nvSpPr>
          <p:spPr>
            <a:xfrm>
              <a:off x="52578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Rectangle 307"/>
            <p:cNvSpPr/>
            <p:nvPr/>
          </p:nvSpPr>
          <p:spPr>
            <a:xfrm>
              <a:off x="60960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Rectangle 308"/>
            <p:cNvSpPr/>
            <p:nvPr/>
          </p:nvSpPr>
          <p:spPr>
            <a:xfrm>
              <a:off x="69342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Rectangle 309"/>
            <p:cNvSpPr/>
            <p:nvPr/>
          </p:nvSpPr>
          <p:spPr>
            <a:xfrm>
              <a:off x="77724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9" name="Rectangle 88"/>
          <p:cNvSpPr/>
          <p:nvPr/>
        </p:nvSpPr>
        <p:spPr>
          <a:xfrm>
            <a:off x="5257800" y="6096000"/>
            <a:ext cx="1219200" cy="381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Inserted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Interleaved Linear Sorter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grpSp>
        <p:nvGrpSpPr>
          <p:cNvPr id="3" name="Group 236"/>
          <p:cNvGrpSpPr/>
          <p:nvPr/>
        </p:nvGrpSpPr>
        <p:grpSpPr>
          <a:xfrm>
            <a:off x="5257800" y="2514600"/>
            <a:ext cx="3352800" cy="457200"/>
            <a:chOff x="5257800" y="2286000"/>
            <a:chExt cx="3352800" cy="457200"/>
          </a:xfrm>
        </p:grpSpPr>
        <p:sp>
          <p:nvSpPr>
            <p:cNvPr id="74" name="Rectangle 73"/>
            <p:cNvSpPr/>
            <p:nvPr/>
          </p:nvSpPr>
          <p:spPr>
            <a:xfrm>
              <a:off x="52578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6096000" y="2286000"/>
              <a:ext cx="838200" cy="457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6934200" y="2286000"/>
              <a:ext cx="838200" cy="457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77724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</p:grpSp>
      <p:sp>
        <p:nvSpPr>
          <p:cNvPr id="119" name="TextBox 118"/>
          <p:cNvSpPr txBox="1"/>
          <p:nvPr/>
        </p:nvSpPr>
        <p:spPr>
          <a:xfrm rot="18900000">
            <a:off x="1377686" y="1758503"/>
            <a:ext cx="1221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Clock Cycles</a:t>
            </a:r>
            <a:endParaRPr lang="en-US" sz="1400" dirty="0"/>
          </a:p>
        </p:txBody>
      </p:sp>
      <p:grpSp>
        <p:nvGrpSpPr>
          <p:cNvPr id="4" name="Group 237"/>
          <p:cNvGrpSpPr/>
          <p:nvPr/>
        </p:nvGrpSpPr>
        <p:grpSpPr>
          <a:xfrm>
            <a:off x="5257800" y="1981200"/>
            <a:ext cx="3352800" cy="533400"/>
            <a:chOff x="5257800" y="1981200"/>
            <a:chExt cx="3352800" cy="533400"/>
          </a:xfrm>
        </p:grpSpPr>
        <p:sp>
          <p:nvSpPr>
            <p:cNvPr id="122" name="Rectangle 121"/>
            <p:cNvSpPr/>
            <p:nvPr/>
          </p:nvSpPr>
          <p:spPr>
            <a:xfrm>
              <a:off x="5257800" y="1981200"/>
              <a:ext cx="838200" cy="5334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LS 0</a:t>
              </a:r>
              <a:endParaRPr lang="en-US" sz="1600" dirty="0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6096000" y="1981200"/>
              <a:ext cx="838200" cy="5334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LS 1</a:t>
              </a:r>
              <a:endParaRPr lang="en-US" sz="1600" dirty="0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6934200" y="1981200"/>
              <a:ext cx="838200" cy="5334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LS 2</a:t>
              </a:r>
              <a:endParaRPr lang="en-US" sz="1600" dirty="0"/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7772400" y="1981200"/>
              <a:ext cx="838200" cy="5334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LS 3</a:t>
              </a:r>
              <a:endParaRPr lang="en-US" sz="1600" dirty="0"/>
            </a:p>
          </p:txBody>
        </p:sp>
      </p:grpSp>
      <p:grpSp>
        <p:nvGrpSpPr>
          <p:cNvPr id="5" name="Group 268"/>
          <p:cNvGrpSpPr/>
          <p:nvPr/>
        </p:nvGrpSpPr>
        <p:grpSpPr>
          <a:xfrm>
            <a:off x="1524000" y="2514600"/>
            <a:ext cx="3048000" cy="457200"/>
            <a:chOff x="1524000" y="2514600"/>
            <a:chExt cx="3048000" cy="457200"/>
          </a:xfrm>
        </p:grpSpPr>
        <p:sp>
          <p:nvSpPr>
            <p:cNvPr id="116" name="Rectangle 115"/>
            <p:cNvSpPr/>
            <p:nvPr/>
          </p:nvSpPr>
          <p:spPr>
            <a:xfrm>
              <a:off x="1524000" y="2514600"/>
              <a:ext cx="6096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21336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13</a:t>
              </a:r>
              <a:endParaRPr lang="en-US" dirty="0"/>
            </a:p>
          </p:txBody>
        </p:sp>
        <p:sp>
          <p:nvSpPr>
            <p:cNvPr id="188" name="Rectangle 187"/>
            <p:cNvSpPr/>
            <p:nvPr/>
          </p:nvSpPr>
          <p:spPr>
            <a:xfrm>
              <a:off x="27432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33528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39624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10</a:t>
              </a:r>
              <a:endParaRPr lang="en-US" dirty="0"/>
            </a:p>
          </p:txBody>
        </p:sp>
      </p:grpSp>
      <p:sp>
        <p:nvSpPr>
          <p:cNvPr id="236" name="Rectangle 235"/>
          <p:cNvSpPr/>
          <p:nvPr/>
        </p:nvSpPr>
        <p:spPr>
          <a:xfrm>
            <a:off x="2133600" y="1981200"/>
            <a:ext cx="2438400" cy="533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Inserted Tags</a:t>
            </a:r>
            <a:endParaRPr lang="en-US" sz="1600" dirty="0"/>
          </a:p>
        </p:txBody>
      </p:sp>
      <p:grpSp>
        <p:nvGrpSpPr>
          <p:cNvPr id="6" name="Group 238"/>
          <p:cNvGrpSpPr/>
          <p:nvPr/>
        </p:nvGrpSpPr>
        <p:grpSpPr>
          <a:xfrm>
            <a:off x="5257800" y="2971800"/>
            <a:ext cx="3352800" cy="457200"/>
            <a:chOff x="5257800" y="2286000"/>
            <a:chExt cx="3352800" cy="457200"/>
          </a:xfrm>
        </p:grpSpPr>
        <p:sp>
          <p:nvSpPr>
            <p:cNvPr id="240" name="Rectangle 239"/>
            <p:cNvSpPr/>
            <p:nvPr/>
          </p:nvSpPr>
          <p:spPr>
            <a:xfrm>
              <a:off x="52578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60960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13</a:t>
              </a:r>
              <a:endParaRPr lang="en-US" dirty="0"/>
            </a:p>
          </p:txBody>
        </p:sp>
        <p:sp>
          <p:nvSpPr>
            <p:cNvPr id="242" name="Rectangle 241"/>
            <p:cNvSpPr/>
            <p:nvPr/>
          </p:nvSpPr>
          <p:spPr>
            <a:xfrm>
              <a:off x="69342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10</a:t>
              </a:r>
              <a:endParaRPr lang="en-US" dirty="0"/>
            </a:p>
          </p:txBody>
        </p:sp>
        <p:sp>
          <p:nvSpPr>
            <p:cNvPr id="243" name="Rectangle 242"/>
            <p:cNvSpPr/>
            <p:nvPr/>
          </p:nvSpPr>
          <p:spPr>
            <a:xfrm>
              <a:off x="7772400" y="2286000"/>
              <a:ext cx="838200" cy="457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</p:grpSp>
      <p:grpSp>
        <p:nvGrpSpPr>
          <p:cNvPr id="7" name="Group 243"/>
          <p:cNvGrpSpPr/>
          <p:nvPr/>
        </p:nvGrpSpPr>
        <p:grpSpPr>
          <a:xfrm>
            <a:off x="5257800" y="3429000"/>
            <a:ext cx="3352800" cy="457200"/>
            <a:chOff x="5257800" y="2286000"/>
            <a:chExt cx="3352800" cy="457200"/>
          </a:xfrm>
        </p:grpSpPr>
        <p:sp>
          <p:nvSpPr>
            <p:cNvPr id="245" name="Rectangle 244"/>
            <p:cNvSpPr/>
            <p:nvPr/>
          </p:nvSpPr>
          <p:spPr>
            <a:xfrm>
              <a:off x="52578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Rectangle 245"/>
            <p:cNvSpPr/>
            <p:nvPr/>
          </p:nvSpPr>
          <p:spPr>
            <a:xfrm>
              <a:off x="60960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Rectangle 246"/>
            <p:cNvSpPr/>
            <p:nvPr/>
          </p:nvSpPr>
          <p:spPr>
            <a:xfrm>
              <a:off x="69342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Rectangle 247"/>
            <p:cNvSpPr/>
            <p:nvPr/>
          </p:nvSpPr>
          <p:spPr>
            <a:xfrm>
              <a:off x="77724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248"/>
          <p:cNvGrpSpPr/>
          <p:nvPr/>
        </p:nvGrpSpPr>
        <p:grpSpPr>
          <a:xfrm>
            <a:off x="5257800" y="3886200"/>
            <a:ext cx="3352800" cy="457200"/>
            <a:chOff x="5257800" y="2286000"/>
            <a:chExt cx="3352800" cy="457200"/>
          </a:xfrm>
        </p:grpSpPr>
        <p:sp>
          <p:nvSpPr>
            <p:cNvPr id="250" name="Rectangle 249"/>
            <p:cNvSpPr/>
            <p:nvPr/>
          </p:nvSpPr>
          <p:spPr>
            <a:xfrm>
              <a:off x="52578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Rectangle 250"/>
            <p:cNvSpPr/>
            <p:nvPr/>
          </p:nvSpPr>
          <p:spPr>
            <a:xfrm>
              <a:off x="60960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Rectangle 251"/>
            <p:cNvSpPr/>
            <p:nvPr/>
          </p:nvSpPr>
          <p:spPr>
            <a:xfrm>
              <a:off x="69342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Rectangle 252"/>
            <p:cNvSpPr/>
            <p:nvPr/>
          </p:nvSpPr>
          <p:spPr>
            <a:xfrm>
              <a:off x="77724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253"/>
          <p:cNvGrpSpPr/>
          <p:nvPr/>
        </p:nvGrpSpPr>
        <p:grpSpPr>
          <a:xfrm>
            <a:off x="5257800" y="4343400"/>
            <a:ext cx="3352800" cy="457200"/>
            <a:chOff x="5257800" y="2286000"/>
            <a:chExt cx="3352800" cy="457200"/>
          </a:xfrm>
        </p:grpSpPr>
        <p:sp>
          <p:nvSpPr>
            <p:cNvPr id="255" name="Rectangle 254"/>
            <p:cNvSpPr/>
            <p:nvPr/>
          </p:nvSpPr>
          <p:spPr>
            <a:xfrm>
              <a:off x="52578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Rectangle 255"/>
            <p:cNvSpPr/>
            <p:nvPr/>
          </p:nvSpPr>
          <p:spPr>
            <a:xfrm>
              <a:off x="60960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Rectangle 256"/>
            <p:cNvSpPr/>
            <p:nvPr/>
          </p:nvSpPr>
          <p:spPr>
            <a:xfrm>
              <a:off x="69342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Rectangle 257"/>
            <p:cNvSpPr/>
            <p:nvPr/>
          </p:nvSpPr>
          <p:spPr>
            <a:xfrm>
              <a:off x="77724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258"/>
          <p:cNvGrpSpPr/>
          <p:nvPr/>
        </p:nvGrpSpPr>
        <p:grpSpPr>
          <a:xfrm>
            <a:off x="5257800" y="4800600"/>
            <a:ext cx="3352800" cy="457200"/>
            <a:chOff x="5257800" y="2286000"/>
            <a:chExt cx="3352800" cy="457200"/>
          </a:xfrm>
        </p:grpSpPr>
        <p:sp>
          <p:nvSpPr>
            <p:cNvPr id="260" name="Rectangle 259"/>
            <p:cNvSpPr/>
            <p:nvPr/>
          </p:nvSpPr>
          <p:spPr>
            <a:xfrm>
              <a:off x="52578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Rectangle 260"/>
            <p:cNvSpPr/>
            <p:nvPr/>
          </p:nvSpPr>
          <p:spPr>
            <a:xfrm>
              <a:off x="60960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Rectangle 261"/>
            <p:cNvSpPr/>
            <p:nvPr/>
          </p:nvSpPr>
          <p:spPr>
            <a:xfrm>
              <a:off x="69342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Rectangle 262"/>
            <p:cNvSpPr/>
            <p:nvPr/>
          </p:nvSpPr>
          <p:spPr>
            <a:xfrm>
              <a:off x="77724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269"/>
          <p:cNvGrpSpPr/>
          <p:nvPr/>
        </p:nvGrpSpPr>
        <p:grpSpPr>
          <a:xfrm>
            <a:off x="1524000" y="2971800"/>
            <a:ext cx="3048000" cy="457200"/>
            <a:chOff x="1524000" y="2514600"/>
            <a:chExt cx="3048000" cy="457200"/>
          </a:xfrm>
        </p:grpSpPr>
        <p:sp>
          <p:nvSpPr>
            <p:cNvPr id="271" name="Rectangle 270"/>
            <p:cNvSpPr/>
            <p:nvPr/>
          </p:nvSpPr>
          <p:spPr>
            <a:xfrm>
              <a:off x="1524000" y="2514600"/>
              <a:ext cx="6096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72" name="Rectangle 271"/>
            <p:cNvSpPr/>
            <p:nvPr/>
          </p:nvSpPr>
          <p:spPr>
            <a:xfrm>
              <a:off x="21336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273" name="Rectangle 272"/>
            <p:cNvSpPr/>
            <p:nvPr/>
          </p:nvSpPr>
          <p:spPr>
            <a:xfrm>
              <a:off x="27432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274" name="Rectangle 273"/>
            <p:cNvSpPr/>
            <p:nvPr/>
          </p:nvSpPr>
          <p:spPr>
            <a:xfrm>
              <a:off x="33528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75" name="Rectangle 274"/>
            <p:cNvSpPr/>
            <p:nvPr/>
          </p:nvSpPr>
          <p:spPr>
            <a:xfrm>
              <a:off x="39624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</p:grpSp>
      <p:grpSp>
        <p:nvGrpSpPr>
          <p:cNvPr id="12" name="Group 275"/>
          <p:cNvGrpSpPr/>
          <p:nvPr/>
        </p:nvGrpSpPr>
        <p:grpSpPr>
          <a:xfrm>
            <a:off x="1524000" y="3429000"/>
            <a:ext cx="3048000" cy="457200"/>
            <a:chOff x="1524000" y="2514600"/>
            <a:chExt cx="3048000" cy="457200"/>
          </a:xfrm>
        </p:grpSpPr>
        <p:sp>
          <p:nvSpPr>
            <p:cNvPr id="277" name="Rectangle 276"/>
            <p:cNvSpPr/>
            <p:nvPr/>
          </p:nvSpPr>
          <p:spPr>
            <a:xfrm>
              <a:off x="1524000" y="2514600"/>
              <a:ext cx="6096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278" name="Rectangle 277"/>
            <p:cNvSpPr/>
            <p:nvPr/>
          </p:nvSpPr>
          <p:spPr>
            <a:xfrm>
              <a:off x="21336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9" name="Rectangle 278"/>
            <p:cNvSpPr/>
            <p:nvPr/>
          </p:nvSpPr>
          <p:spPr>
            <a:xfrm>
              <a:off x="27432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0" name="Rectangle 279"/>
            <p:cNvSpPr/>
            <p:nvPr/>
          </p:nvSpPr>
          <p:spPr>
            <a:xfrm>
              <a:off x="3352800" y="2514600"/>
              <a:ext cx="609600" cy="457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81" name="Rectangle 280"/>
            <p:cNvSpPr/>
            <p:nvPr/>
          </p:nvSpPr>
          <p:spPr>
            <a:xfrm>
              <a:off x="39624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3" name="Group 281"/>
          <p:cNvGrpSpPr/>
          <p:nvPr/>
        </p:nvGrpSpPr>
        <p:grpSpPr>
          <a:xfrm>
            <a:off x="1524000" y="3886200"/>
            <a:ext cx="3048000" cy="457200"/>
            <a:chOff x="1524000" y="2514600"/>
            <a:chExt cx="3048000" cy="457200"/>
          </a:xfrm>
        </p:grpSpPr>
        <p:sp>
          <p:nvSpPr>
            <p:cNvPr id="283" name="Rectangle 282"/>
            <p:cNvSpPr/>
            <p:nvPr/>
          </p:nvSpPr>
          <p:spPr>
            <a:xfrm>
              <a:off x="1524000" y="2514600"/>
              <a:ext cx="6096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4" name="Rectangle 283"/>
            <p:cNvSpPr/>
            <p:nvPr/>
          </p:nvSpPr>
          <p:spPr>
            <a:xfrm>
              <a:off x="21336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5" name="Rectangle 284"/>
            <p:cNvSpPr/>
            <p:nvPr/>
          </p:nvSpPr>
          <p:spPr>
            <a:xfrm>
              <a:off x="27432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6" name="Rectangle 285"/>
            <p:cNvSpPr/>
            <p:nvPr/>
          </p:nvSpPr>
          <p:spPr>
            <a:xfrm>
              <a:off x="33528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7" name="Rectangle 286"/>
            <p:cNvSpPr/>
            <p:nvPr/>
          </p:nvSpPr>
          <p:spPr>
            <a:xfrm>
              <a:off x="39624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4" name="Group 287"/>
          <p:cNvGrpSpPr/>
          <p:nvPr/>
        </p:nvGrpSpPr>
        <p:grpSpPr>
          <a:xfrm>
            <a:off x="1524000" y="4343400"/>
            <a:ext cx="3048000" cy="457200"/>
            <a:chOff x="1524000" y="2514600"/>
            <a:chExt cx="3048000" cy="457200"/>
          </a:xfrm>
        </p:grpSpPr>
        <p:sp>
          <p:nvSpPr>
            <p:cNvPr id="289" name="Rectangle 288"/>
            <p:cNvSpPr/>
            <p:nvPr/>
          </p:nvSpPr>
          <p:spPr>
            <a:xfrm>
              <a:off x="1524000" y="2514600"/>
              <a:ext cx="6096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0" name="Rectangle 289"/>
            <p:cNvSpPr/>
            <p:nvPr/>
          </p:nvSpPr>
          <p:spPr>
            <a:xfrm>
              <a:off x="21336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1" name="Rectangle 290"/>
            <p:cNvSpPr/>
            <p:nvPr/>
          </p:nvSpPr>
          <p:spPr>
            <a:xfrm>
              <a:off x="27432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2" name="Rectangle 291"/>
            <p:cNvSpPr/>
            <p:nvPr/>
          </p:nvSpPr>
          <p:spPr>
            <a:xfrm>
              <a:off x="33528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3" name="Rectangle 292"/>
            <p:cNvSpPr/>
            <p:nvPr/>
          </p:nvSpPr>
          <p:spPr>
            <a:xfrm>
              <a:off x="39624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5" name="Group 293"/>
          <p:cNvGrpSpPr/>
          <p:nvPr/>
        </p:nvGrpSpPr>
        <p:grpSpPr>
          <a:xfrm>
            <a:off x="1524000" y="4800600"/>
            <a:ext cx="3048000" cy="457200"/>
            <a:chOff x="1524000" y="2514600"/>
            <a:chExt cx="3048000" cy="457200"/>
          </a:xfrm>
        </p:grpSpPr>
        <p:sp>
          <p:nvSpPr>
            <p:cNvPr id="295" name="Rectangle 294"/>
            <p:cNvSpPr/>
            <p:nvPr/>
          </p:nvSpPr>
          <p:spPr>
            <a:xfrm>
              <a:off x="1524000" y="2514600"/>
              <a:ext cx="6096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6" name="Rectangle 295"/>
            <p:cNvSpPr/>
            <p:nvPr/>
          </p:nvSpPr>
          <p:spPr>
            <a:xfrm>
              <a:off x="21336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7" name="Rectangle 296"/>
            <p:cNvSpPr/>
            <p:nvPr/>
          </p:nvSpPr>
          <p:spPr>
            <a:xfrm>
              <a:off x="27432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8" name="Rectangle 297"/>
            <p:cNvSpPr/>
            <p:nvPr/>
          </p:nvSpPr>
          <p:spPr>
            <a:xfrm>
              <a:off x="33528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9" name="Rectangle 298"/>
            <p:cNvSpPr/>
            <p:nvPr/>
          </p:nvSpPr>
          <p:spPr>
            <a:xfrm>
              <a:off x="39624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6" name="Group 299"/>
          <p:cNvGrpSpPr/>
          <p:nvPr/>
        </p:nvGrpSpPr>
        <p:grpSpPr>
          <a:xfrm>
            <a:off x="1524000" y="5257800"/>
            <a:ext cx="3048000" cy="457200"/>
            <a:chOff x="1524000" y="2514600"/>
            <a:chExt cx="3048000" cy="457200"/>
          </a:xfrm>
        </p:grpSpPr>
        <p:sp>
          <p:nvSpPr>
            <p:cNvPr id="301" name="Rectangle 300"/>
            <p:cNvSpPr/>
            <p:nvPr/>
          </p:nvSpPr>
          <p:spPr>
            <a:xfrm>
              <a:off x="1524000" y="2514600"/>
              <a:ext cx="6096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2" name="Rectangle 301"/>
            <p:cNvSpPr/>
            <p:nvPr/>
          </p:nvSpPr>
          <p:spPr>
            <a:xfrm>
              <a:off x="21336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3" name="Rectangle 302"/>
            <p:cNvSpPr/>
            <p:nvPr/>
          </p:nvSpPr>
          <p:spPr>
            <a:xfrm>
              <a:off x="27432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4" name="Rectangle 303"/>
            <p:cNvSpPr/>
            <p:nvPr/>
          </p:nvSpPr>
          <p:spPr>
            <a:xfrm>
              <a:off x="33528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5" name="Rectangle 304"/>
            <p:cNvSpPr/>
            <p:nvPr/>
          </p:nvSpPr>
          <p:spPr>
            <a:xfrm>
              <a:off x="39624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" name="Group 305"/>
          <p:cNvGrpSpPr/>
          <p:nvPr/>
        </p:nvGrpSpPr>
        <p:grpSpPr>
          <a:xfrm>
            <a:off x="5257800" y="5257800"/>
            <a:ext cx="3352800" cy="457200"/>
            <a:chOff x="5257800" y="2286000"/>
            <a:chExt cx="3352800" cy="457200"/>
          </a:xfrm>
        </p:grpSpPr>
        <p:sp>
          <p:nvSpPr>
            <p:cNvPr id="307" name="Rectangle 306"/>
            <p:cNvSpPr/>
            <p:nvPr/>
          </p:nvSpPr>
          <p:spPr>
            <a:xfrm>
              <a:off x="52578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Rectangle 307"/>
            <p:cNvSpPr/>
            <p:nvPr/>
          </p:nvSpPr>
          <p:spPr>
            <a:xfrm>
              <a:off x="60960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Rectangle 308"/>
            <p:cNvSpPr/>
            <p:nvPr/>
          </p:nvSpPr>
          <p:spPr>
            <a:xfrm>
              <a:off x="69342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Rectangle 309"/>
            <p:cNvSpPr/>
            <p:nvPr/>
          </p:nvSpPr>
          <p:spPr>
            <a:xfrm>
              <a:off x="77724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7" name="Rectangle 86"/>
          <p:cNvSpPr/>
          <p:nvPr/>
        </p:nvSpPr>
        <p:spPr>
          <a:xfrm>
            <a:off x="5257800" y="6096000"/>
            <a:ext cx="1219200" cy="381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Inserted</a:t>
            </a:r>
            <a:endParaRPr lang="en-US" sz="1400" dirty="0"/>
          </a:p>
        </p:txBody>
      </p:sp>
      <p:sp>
        <p:nvSpPr>
          <p:cNvPr id="88" name="Rectangle 87"/>
          <p:cNvSpPr/>
          <p:nvPr/>
        </p:nvSpPr>
        <p:spPr>
          <a:xfrm>
            <a:off x="1524000" y="6096000"/>
            <a:ext cx="1219200" cy="381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Preempted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Interleaved Linear Sorter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grpSp>
        <p:nvGrpSpPr>
          <p:cNvPr id="3" name="Group 236"/>
          <p:cNvGrpSpPr/>
          <p:nvPr/>
        </p:nvGrpSpPr>
        <p:grpSpPr>
          <a:xfrm>
            <a:off x="5257800" y="2514600"/>
            <a:ext cx="3352800" cy="457200"/>
            <a:chOff x="5257800" y="2286000"/>
            <a:chExt cx="3352800" cy="457200"/>
          </a:xfrm>
        </p:grpSpPr>
        <p:sp>
          <p:nvSpPr>
            <p:cNvPr id="74" name="Rectangle 73"/>
            <p:cNvSpPr/>
            <p:nvPr/>
          </p:nvSpPr>
          <p:spPr>
            <a:xfrm>
              <a:off x="52578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6096000" y="2286000"/>
              <a:ext cx="838200" cy="457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69342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77724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</p:grpSp>
      <p:sp>
        <p:nvSpPr>
          <p:cNvPr id="119" name="TextBox 118"/>
          <p:cNvSpPr txBox="1"/>
          <p:nvPr/>
        </p:nvSpPr>
        <p:spPr>
          <a:xfrm rot="18900000">
            <a:off x="1377686" y="1758503"/>
            <a:ext cx="1221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Clock Cycles</a:t>
            </a:r>
            <a:endParaRPr lang="en-US" sz="1400" dirty="0"/>
          </a:p>
        </p:txBody>
      </p:sp>
      <p:grpSp>
        <p:nvGrpSpPr>
          <p:cNvPr id="4" name="Group 237"/>
          <p:cNvGrpSpPr/>
          <p:nvPr/>
        </p:nvGrpSpPr>
        <p:grpSpPr>
          <a:xfrm>
            <a:off x="5257800" y="1981200"/>
            <a:ext cx="3352800" cy="533400"/>
            <a:chOff x="5257800" y="1981200"/>
            <a:chExt cx="3352800" cy="533400"/>
          </a:xfrm>
        </p:grpSpPr>
        <p:sp>
          <p:nvSpPr>
            <p:cNvPr id="122" name="Rectangle 121"/>
            <p:cNvSpPr/>
            <p:nvPr/>
          </p:nvSpPr>
          <p:spPr>
            <a:xfrm>
              <a:off x="5257800" y="1981200"/>
              <a:ext cx="838200" cy="5334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LS 0</a:t>
              </a:r>
              <a:endParaRPr lang="en-US" sz="1600" dirty="0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6096000" y="1981200"/>
              <a:ext cx="838200" cy="5334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LS 1</a:t>
              </a:r>
              <a:endParaRPr lang="en-US" sz="1600" dirty="0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6934200" y="1981200"/>
              <a:ext cx="838200" cy="5334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LS 2</a:t>
              </a:r>
              <a:endParaRPr lang="en-US" sz="1600" dirty="0"/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7772400" y="1981200"/>
              <a:ext cx="838200" cy="5334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LS 3</a:t>
              </a:r>
              <a:endParaRPr lang="en-US" sz="1600" dirty="0"/>
            </a:p>
          </p:txBody>
        </p:sp>
      </p:grpSp>
      <p:grpSp>
        <p:nvGrpSpPr>
          <p:cNvPr id="5" name="Group 268"/>
          <p:cNvGrpSpPr/>
          <p:nvPr/>
        </p:nvGrpSpPr>
        <p:grpSpPr>
          <a:xfrm>
            <a:off x="1524000" y="2514600"/>
            <a:ext cx="3048000" cy="457200"/>
            <a:chOff x="1524000" y="2514600"/>
            <a:chExt cx="3048000" cy="457200"/>
          </a:xfrm>
        </p:grpSpPr>
        <p:sp>
          <p:nvSpPr>
            <p:cNvPr id="116" name="Rectangle 115"/>
            <p:cNvSpPr/>
            <p:nvPr/>
          </p:nvSpPr>
          <p:spPr>
            <a:xfrm>
              <a:off x="1524000" y="2514600"/>
              <a:ext cx="6096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21336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13</a:t>
              </a:r>
              <a:endParaRPr lang="en-US" dirty="0"/>
            </a:p>
          </p:txBody>
        </p:sp>
        <p:sp>
          <p:nvSpPr>
            <p:cNvPr id="188" name="Rectangle 187"/>
            <p:cNvSpPr/>
            <p:nvPr/>
          </p:nvSpPr>
          <p:spPr>
            <a:xfrm>
              <a:off x="27432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33528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39624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10</a:t>
              </a:r>
              <a:endParaRPr lang="en-US" dirty="0"/>
            </a:p>
          </p:txBody>
        </p:sp>
      </p:grpSp>
      <p:sp>
        <p:nvSpPr>
          <p:cNvPr id="236" name="Rectangle 235"/>
          <p:cNvSpPr/>
          <p:nvPr/>
        </p:nvSpPr>
        <p:spPr>
          <a:xfrm>
            <a:off x="2133600" y="1981200"/>
            <a:ext cx="2438400" cy="533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Inserted Tags</a:t>
            </a:r>
            <a:endParaRPr lang="en-US" sz="1600" dirty="0"/>
          </a:p>
        </p:txBody>
      </p:sp>
      <p:grpSp>
        <p:nvGrpSpPr>
          <p:cNvPr id="6" name="Group 238"/>
          <p:cNvGrpSpPr/>
          <p:nvPr/>
        </p:nvGrpSpPr>
        <p:grpSpPr>
          <a:xfrm>
            <a:off x="5257800" y="2971800"/>
            <a:ext cx="3352800" cy="457200"/>
            <a:chOff x="5257800" y="2286000"/>
            <a:chExt cx="3352800" cy="457200"/>
          </a:xfrm>
        </p:grpSpPr>
        <p:sp>
          <p:nvSpPr>
            <p:cNvPr id="240" name="Rectangle 239"/>
            <p:cNvSpPr/>
            <p:nvPr/>
          </p:nvSpPr>
          <p:spPr>
            <a:xfrm>
              <a:off x="52578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60960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242" name="Rectangle 241"/>
            <p:cNvSpPr/>
            <p:nvPr/>
          </p:nvSpPr>
          <p:spPr>
            <a:xfrm>
              <a:off x="69342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10</a:t>
              </a:r>
              <a:endParaRPr lang="en-US" dirty="0"/>
            </a:p>
          </p:txBody>
        </p:sp>
        <p:sp>
          <p:nvSpPr>
            <p:cNvPr id="243" name="Rectangle 242"/>
            <p:cNvSpPr/>
            <p:nvPr/>
          </p:nvSpPr>
          <p:spPr>
            <a:xfrm>
              <a:off x="77724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</p:grpSp>
      <p:grpSp>
        <p:nvGrpSpPr>
          <p:cNvPr id="7" name="Group 243"/>
          <p:cNvGrpSpPr/>
          <p:nvPr/>
        </p:nvGrpSpPr>
        <p:grpSpPr>
          <a:xfrm>
            <a:off x="5257800" y="3429000"/>
            <a:ext cx="3352800" cy="457200"/>
            <a:chOff x="5257800" y="2286000"/>
            <a:chExt cx="3352800" cy="457200"/>
          </a:xfrm>
        </p:grpSpPr>
        <p:sp>
          <p:nvSpPr>
            <p:cNvPr id="245" name="Rectangle 244"/>
            <p:cNvSpPr/>
            <p:nvPr/>
          </p:nvSpPr>
          <p:spPr>
            <a:xfrm>
              <a:off x="52578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Rectangle 245"/>
            <p:cNvSpPr/>
            <p:nvPr/>
          </p:nvSpPr>
          <p:spPr>
            <a:xfrm>
              <a:off x="60960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13</a:t>
              </a:r>
              <a:endParaRPr lang="en-US" dirty="0"/>
            </a:p>
          </p:txBody>
        </p:sp>
        <p:sp>
          <p:nvSpPr>
            <p:cNvPr id="247" name="Rectangle 246"/>
            <p:cNvSpPr/>
            <p:nvPr/>
          </p:nvSpPr>
          <p:spPr>
            <a:xfrm>
              <a:off x="69342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Rectangle 247"/>
            <p:cNvSpPr/>
            <p:nvPr/>
          </p:nvSpPr>
          <p:spPr>
            <a:xfrm>
              <a:off x="77724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248"/>
          <p:cNvGrpSpPr/>
          <p:nvPr/>
        </p:nvGrpSpPr>
        <p:grpSpPr>
          <a:xfrm>
            <a:off x="5257800" y="3886200"/>
            <a:ext cx="3352800" cy="457200"/>
            <a:chOff x="5257800" y="2286000"/>
            <a:chExt cx="3352800" cy="457200"/>
          </a:xfrm>
        </p:grpSpPr>
        <p:sp>
          <p:nvSpPr>
            <p:cNvPr id="250" name="Rectangle 249"/>
            <p:cNvSpPr/>
            <p:nvPr/>
          </p:nvSpPr>
          <p:spPr>
            <a:xfrm>
              <a:off x="52578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Rectangle 250"/>
            <p:cNvSpPr/>
            <p:nvPr/>
          </p:nvSpPr>
          <p:spPr>
            <a:xfrm>
              <a:off x="60960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Rectangle 251"/>
            <p:cNvSpPr/>
            <p:nvPr/>
          </p:nvSpPr>
          <p:spPr>
            <a:xfrm>
              <a:off x="69342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Rectangle 252"/>
            <p:cNvSpPr/>
            <p:nvPr/>
          </p:nvSpPr>
          <p:spPr>
            <a:xfrm>
              <a:off x="77724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253"/>
          <p:cNvGrpSpPr/>
          <p:nvPr/>
        </p:nvGrpSpPr>
        <p:grpSpPr>
          <a:xfrm>
            <a:off x="5257800" y="4343400"/>
            <a:ext cx="3352800" cy="457200"/>
            <a:chOff x="5257800" y="2286000"/>
            <a:chExt cx="3352800" cy="457200"/>
          </a:xfrm>
        </p:grpSpPr>
        <p:sp>
          <p:nvSpPr>
            <p:cNvPr id="255" name="Rectangle 254"/>
            <p:cNvSpPr/>
            <p:nvPr/>
          </p:nvSpPr>
          <p:spPr>
            <a:xfrm>
              <a:off x="52578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Rectangle 255"/>
            <p:cNvSpPr/>
            <p:nvPr/>
          </p:nvSpPr>
          <p:spPr>
            <a:xfrm>
              <a:off x="60960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Rectangle 256"/>
            <p:cNvSpPr/>
            <p:nvPr/>
          </p:nvSpPr>
          <p:spPr>
            <a:xfrm>
              <a:off x="69342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Rectangle 257"/>
            <p:cNvSpPr/>
            <p:nvPr/>
          </p:nvSpPr>
          <p:spPr>
            <a:xfrm>
              <a:off x="77724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258"/>
          <p:cNvGrpSpPr/>
          <p:nvPr/>
        </p:nvGrpSpPr>
        <p:grpSpPr>
          <a:xfrm>
            <a:off x="5257800" y="4800600"/>
            <a:ext cx="3352800" cy="457200"/>
            <a:chOff x="5257800" y="2286000"/>
            <a:chExt cx="3352800" cy="457200"/>
          </a:xfrm>
        </p:grpSpPr>
        <p:sp>
          <p:nvSpPr>
            <p:cNvPr id="260" name="Rectangle 259"/>
            <p:cNvSpPr/>
            <p:nvPr/>
          </p:nvSpPr>
          <p:spPr>
            <a:xfrm>
              <a:off x="52578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Rectangle 260"/>
            <p:cNvSpPr/>
            <p:nvPr/>
          </p:nvSpPr>
          <p:spPr>
            <a:xfrm>
              <a:off x="60960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Rectangle 261"/>
            <p:cNvSpPr/>
            <p:nvPr/>
          </p:nvSpPr>
          <p:spPr>
            <a:xfrm>
              <a:off x="69342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Rectangle 262"/>
            <p:cNvSpPr/>
            <p:nvPr/>
          </p:nvSpPr>
          <p:spPr>
            <a:xfrm>
              <a:off x="77724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269"/>
          <p:cNvGrpSpPr/>
          <p:nvPr/>
        </p:nvGrpSpPr>
        <p:grpSpPr>
          <a:xfrm>
            <a:off x="1524000" y="2971800"/>
            <a:ext cx="3048000" cy="457200"/>
            <a:chOff x="1524000" y="2514600"/>
            <a:chExt cx="3048000" cy="457200"/>
          </a:xfrm>
        </p:grpSpPr>
        <p:sp>
          <p:nvSpPr>
            <p:cNvPr id="271" name="Rectangle 270"/>
            <p:cNvSpPr/>
            <p:nvPr/>
          </p:nvSpPr>
          <p:spPr>
            <a:xfrm>
              <a:off x="1524000" y="2514600"/>
              <a:ext cx="6096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72" name="Rectangle 271"/>
            <p:cNvSpPr/>
            <p:nvPr/>
          </p:nvSpPr>
          <p:spPr>
            <a:xfrm>
              <a:off x="21336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273" name="Rectangle 272"/>
            <p:cNvSpPr/>
            <p:nvPr/>
          </p:nvSpPr>
          <p:spPr>
            <a:xfrm>
              <a:off x="27432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274" name="Rectangle 273"/>
            <p:cNvSpPr/>
            <p:nvPr/>
          </p:nvSpPr>
          <p:spPr>
            <a:xfrm>
              <a:off x="33528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75" name="Rectangle 274"/>
            <p:cNvSpPr/>
            <p:nvPr/>
          </p:nvSpPr>
          <p:spPr>
            <a:xfrm>
              <a:off x="39624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</p:grpSp>
      <p:grpSp>
        <p:nvGrpSpPr>
          <p:cNvPr id="12" name="Group 275"/>
          <p:cNvGrpSpPr/>
          <p:nvPr/>
        </p:nvGrpSpPr>
        <p:grpSpPr>
          <a:xfrm>
            <a:off x="1524000" y="3429000"/>
            <a:ext cx="3048000" cy="457200"/>
            <a:chOff x="1524000" y="2514600"/>
            <a:chExt cx="3048000" cy="457200"/>
          </a:xfrm>
        </p:grpSpPr>
        <p:sp>
          <p:nvSpPr>
            <p:cNvPr id="277" name="Rectangle 276"/>
            <p:cNvSpPr/>
            <p:nvPr/>
          </p:nvSpPr>
          <p:spPr>
            <a:xfrm>
              <a:off x="1524000" y="2514600"/>
              <a:ext cx="6096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278" name="Rectangle 277"/>
            <p:cNvSpPr/>
            <p:nvPr/>
          </p:nvSpPr>
          <p:spPr>
            <a:xfrm>
              <a:off x="21336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9" name="Rectangle 278"/>
            <p:cNvSpPr/>
            <p:nvPr/>
          </p:nvSpPr>
          <p:spPr>
            <a:xfrm>
              <a:off x="27432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0" name="Rectangle 279"/>
            <p:cNvSpPr/>
            <p:nvPr/>
          </p:nvSpPr>
          <p:spPr>
            <a:xfrm>
              <a:off x="33528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81" name="Rectangle 280"/>
            <p:cNvSpPr/>
            <p:nvPr/>
          </p:nvSpPr>
          <p:spPr>
            <a:xfrm>
              <a:off x="39624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3" name="Group 281"/>
          <p:cNvGrpSpPr/>
          <p:nvPr/>
        </p:nvGrpSpPr>
        <p:grpSpPr>
          <a:xfrm>
            <a:off x="1524000" y="3886200"/>
            <a:ext cx="3048000" cy="457200"/>
            <a:chOff x="1524000" y="2514600"/>
            <a:chExt cx="3048000" cy="457200"/>
          </a:xfrm>
        </p:grpSpPr>
        <p:sp>
          <p:nvSpPr>
            <p:cNvPr id="283" name="Rectangle 282"/>
            <p:cNvSpPr/>
            <p:nvPr/>
          </p:nvSpPr>
          <p:spPr>
            <a:xfrm>
              <a:off x="1524000" y="2514600"/>
              <a:ext cx="6096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284" name="Rectangle 283"/>
            <p:cNvSpPr/>
            <p:nvPr/>
          </p:nvSpPr>
          <p:spPr>
            <a:xfrm>
              <a:off x="21336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285" name="Rectangle 284"/>
            <p:cNvSpPr/>
            <p:nvPr/>
          </p:nvSpPr>
          <p:spPr>
            <a:xfrm>
              <a:off x="27432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</a:t>
              </a:r>
              <a:endParaRPr lang="en-US" dirty="0"/>
            </a:p>
          </p:txBody>
        </p:sp>
        <p:sp>
          <p:nvSpPr>
            <p:cNvPr id="286" name="Rectangle 285"/>
            <p:cNvSpPr/>
            <p:nvPr/>
          </p:nvSpPr>
          <p:spPr>
            <a:xfrm>
              <a:off x="33528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12</a:t>
              </a:r>
              <a:endParaRPr lang="en-US" dirty="0"/>
            </a:p>
          </p:txBody>
        </p:sp>
        <p:sp>
          <p:nvSpPr>
            <p:cNvPr id="287" name="Rectangle 286"/>
            <p:cNvSpPr/>
            <p:nvPr/>
          </p:nvSpPr>
          <p:spPr>
            <a:xfrm>
              <a:off x="39624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15</a:t>
              </a:r>
              <a:endParaRPr lang="en-US" dirty="0"/>
            </a:p>
          </p:txBody>
        </p:sp>
      </p:grpSp>
      <p:grpSp>
        <p:nvGrpSpPr>
          <p:cNvPr id="14" name="Group 287"/>
          <p:cNvGrpSpPr/>
          <p:nvPr/>
        </p:nvGrpSpPr>
        <p:grpSpPr>
          <a:xfrm>
            <a:off x="1524000" y="4343400"/>
            <a:ext cx="3048000" cy="457200"/>
            <a:chOff x="1524000" y="2514600"/>
            <a:chExt cx="3048000" cy="457200"/>
          </a:xfrm>
        </p:grpSpPr>
        <p:sp>
          <p:nvSpPr>
            <p:cNvPr id="289" name="Rectangle 288"/>
            <p:cNvSpPr/>
            <p:nvPr/>
          </p:nvSpPr>
          <p:spPr>
            <a:xfrm>
              <a:off x="1524000" y="2514600"/>
              <a:ext cx="6096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0" name="Rectangle 289"/>
            <p:cNvSpPr/>
            <p:nvPr/>
          </p:nvSpPr>
          <p:spPr>
            <a:xfrm>
              <a:off x="21336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1" name="Rectangle 290"/>
            <p:cNvSpPr/>
            <p:nvPr/>
          </p:nvSpPr>
          <p:spPr>
            <a:xfrm>
              <a:off x="27432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2" name="Rectangle 291"/>
            <p:cNvSpPr/>
            <p:nvPr/>
          </p:nvSpPr>
          <p:spPr>
            <a:xfrm>
              <a:off x="33528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3" name="Rectangle 292"/>
            <p:cNvSpPr/>
            <p:nvPr/>
          </p:nvSpPr>
          <p:spPr>
            <a:xfrm>
              <a:off x="39624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5" name="Group 293"/>
          <p:cNvGrpSpPr/>
          <p:nvPr/>
        </p:nvGrpSpPr>
        <p:grpSpPr>
          <a:xfrm>
            <a:off x="1524000" y="4800600"/>
            <a:ext cx="3048000" cy="457200"/>
            <a:chOff x="1524000" y="2514600"/>
            <a:chExt cx="3048000" cy="457200"/>
          </a:xfrm>
        </p:grpSpPr>
        <p:sp>
          <p:nvSpPr>
            <p:cNvPr id="295" name="Rectangle 294"/>
            <p:cNvSpPr/>
            <p:nvPr/>
          </p:nvSpPr>
          <p:spPr>
            <a:xfrm>
              <a:off x="1524000" y="2514600"/>
              <a:ext cx="6096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6" name="Rectangle 295"/>
            <p:cNvSpPr/>
            <p:nvPr/>
          </p:nvSpPr>
          <p:spPr>
            <a:xfrm>
              <a:off x="21336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7" name="Rectangle 296"/>
            <p:cNvSpPr/>
            <p:nvPr/>
          </p:nvSpPr>
          <p:spPr>
            <a:xfrm>
              <a:off x="27432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8" name="Rectangle 297"/>
            <p:cNvSpPr/>
            <p:nvPr/>
          </p:nvSpPr>
          <p:spPr>
            <a:xfrm>
              <a:off x="33528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9" name="Rectangle 298"/>
            <p:cNvSpPr/>
            <p:nvPr/>
          </p:nvSpPr>
          <p:spPr>
            <a:xfrm>
              <a:off x="39624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6" name="Group 299"/>
          <p:cNvGrpSpPr/>
          <p:nvPr/>
        </p:nvGrpSpPr>
        <p:grpSpPr>
          <a:xfrm>
            <a:off x="1524000" y="5257800"/>
            <a:ext cx="3048000" cy="457200"/>
            <a:chOff x="1524000" y="2514600"/>
            <a:chExt cx="3048000" cy="457200"/>
          </a:xfrm>
        </p:grpSpPr>
        <p:sp>
          <p:nvSpPr>
            <p:cNvPr id="301" name="Rectangle 300"/>
            <p:cNvSpPr/>
            <p:nvPr/>
          </p:nvSpPr>
          <p:spPr>
            <a:xfrm>
              <a:off x="1524000" y="2514600"/>
              <a:ext cx="6096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2" name="Rectangle 301"/>
            <p:cNvSpPr/>
            <p:nvPr/>
          </p:nvSpPr>
          <p:spPr>
            <a:xfrm>
              <a:off x="21336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3" name="Rectangle 302"/>
            <p:cNvSpPr/>
            <p:nvPr/>
          </p:nvSpPr>
          <p:spPr>
            <a:xfrm>
              <a:off x="27432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4" name="Rectangle 303"/>
            <p:cNvSpPr/>
            <p:nvPr/>
          </p:nvSpPr>
          <p:spPr>
            <a:xfrm>
              <a:off x="33528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5" name="Rectangle 304"/>
            <p:cNvSpPr/>
            <p:nvPr/>
          </p:nvSpPr>
          <p:spPr>
            <a:xfrm>
              <a:off x="39624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" name="Group 305"/>
          <p:cNvGrpSpPr/>
          <p:nvPr/>
        </p:nvGrpSpPr>
        <p:grpSpPr>
          <a:xfrm>
            <a:off x="5257800" y="5257800"/>
            <a:ext cx="3352800" cy="457200"/>
            <a:chOff x="5257800" y="2286000"/>
            <a:chExt cx="3352800" cy="457200"/>
          </a:xfrm>
        </p:grpSpPr>
        <p:sp>
          <p:nvSpPr>
            <p:cNvPr id="307" name="Rectangle 306"/>
            <p:cNvSpPr/>
            <p:nvPr/>
          </p:nvSpPr>
          <p:spPr>
            <a:xfrm>
              <a:off x="52578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Rectangle 307"/>
            <p:cNvSpPr/>
            <p:nvPr/>
          </p:nvSpPr>
          <p:spPr>
            <a:xfrm>
              <a:off x="60960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Rectangle 308"/>
            <p:cNvSpPr/>
            <p:nvPr/>
          </p:nvSpPr>
          <p:spPr>
            <a:xfrm>
              <a:off x="69342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Rectangle 309"/>
            <p:cNvSpPr/>
            <p:nvPr/>
          </p:nvSpPr>
          <p:spPr>
            <a:xfrm>
              <a:off x="77724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7" name="Rectangle 86"/>
          <p:cNvSpPr/>
          <p:nvPr/>
        </p:nvSpPr>
        <p:spPr>
          <a:xfrm>
            <a:off x="5257800" y="6096000"/>
            <a:ext cx="1219200" cy="381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Inserted</a:t>
            </a:r>
            <a:endParaRPr lang="en-US" sz="1400" dirty="0"/>
          </a:p>
        </p:txBody>
      </p:sp>
      <p:sp>
        <p:nvSpPr>
          <p:cNvPr id="88" name="Rectangle 87"/>
          <p:cNvSpPr/>
          <p:nvPr/>
        </p:nvSpPr>
        <p:spPr>
          <a:xfrm>
            <a:off x="1524000" y="6096000"/>
            <a:ext cx="1219200" cy="381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Preempted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Interleaved Linear Sorter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grpSp>
        <p:nvGrpSpPr>
          <p:cNvPr id="3" name="Group 236"/>
          <p:cNvGrpSpPr/>
          <p:nvPr/>
        </p:nvGrpSpPr>
        <p:grpSpPr>
          <a:xfrm>
            <a:off x="5257800" y="2514600"/>
            <a:ext cx="3352800" cy="457200"/>
            <a:chOff x="5257800" y="2286000"/>
            <a:chExt cx="3352800" cy="457200"/>
          </a:xfrm>
        </p:grpSpPr>
        <p:sp>
          <p:nvSpPr>
            <p:cNvPr id="74" name="Rectangle 73"/>
            <p:cNvSpPr/>
            <p:nvPr/>
          </p:nvSpPr>
          <p:spPr>
            <a:xfrm>
              <a:off x="52578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60960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6934200" y="2286000"/>
              <a:ext cx="838200" cy="457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77724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</p:grpSp>
      <p:sp>
        <p:nvSpPr>
          <p:cNvPr id="119" name="TextBox 118"/>
          <p:cNvSpPr txBox="1"/>
          <p:nvPr/>
        </p:nvSpPr>
        <p:spPr>
          <a:xfrm rot="18900000">
            <a:off x="1377686" y="1758503"/>
            <a:ext cx="1221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Clock Cycles</a:t>
            </a:r>
            <a:endParaRPr lang="en-US" sz="1400" dirty="0"/>
          </a:p>
        </p:txBody>
      </p:sp>
      <p:grpSp>
        <p:nvGrpSpPr>
          <p:cNvPr id="4" name="Group 237"/>
          <p:cNvGrpSpPr/>
          <p:nvPr/>
        </p:nvGrpSpPr>
        <p:grpSpPr>
          <a:xfrm>
            <a:off x="5257800" y="1981200"/>
            <a:ext cx="3352800" cy="533400"/>
            <a:chOff x="5257800" y="1981200"/>
            <a:chExt cx="3352800" cy="533400"/>
          </a:xfrm>
        </p:grpSpPr>
        <p:sp>
          <p:nvSpPr>
            <p:cNvPr id="122" name="Rectangle 121"/>
            <p:cNvSpPr/>
            <p:nvPr/>
          </p:nvSpPr>
          <p:spPr>
            <a:xfrm>
              <a:off x="5257800" y="1981200"/>
              <a:ext cx="838200" cy="5334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LS 0</a:t>
              </a:r>
              <a:endParaRPr lang="en-US" sz="1600" dirty="0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6096000" y="1981200"/>
              <a:ext cx="838200" cy="5334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LS 1</a:t>
              </a:r>
              <a:endParaRPr lang="en-US" sz="1600" dirty="0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6934200" y="1981200"/>
              <a:ext cx="838200" cy="5334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LS 2</a:t>
              </a:r>
              <a:endParaRPr lang="en-US" sz="1600" dirty="0"/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7772400" y="1981200"/>
              <a:ext cx="838200" cy="5334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LS 3</a:t>
              </a:r>
              <a:endParaRPr lang="en-US" sz="1600" dirty="0"/>
            </a:p>
          </p:txBody>
        </p:sp>
      </p:grpSp>
      <p:grpSp>
        <p:nvGrpSpPr>
          <p:cNvPr id="5" name="Group 268"/>
          <p:cNvGrpSpPr/>
          <p:nvPr/>
        </p:nvGrpSpPr>
        <p:grpSpPr>
          <a:xfrm>
            <a:off x="1524000" y="2514600"/>
            <a:ext cx="3048000" cy="457200"/>
            <a:chOff x="1524000" y="2514600"/>
            <a:chExt cx="3048000" cy="457200"/>
          </a:xfrm>
        </p:grpSpPr>
        <p:sp>
          <p:nvSpPr>
            <p:cNvPr id="116" name="Rectangle 115"/>
            <p:cNvSpPr/>
            <p:nvPr/>
          </p:nvSpPr>
          <p:spPr>
            <a:xfrm>
              <a:off x="1524000" y="2514600"/>
              <a:ext cx="6096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21336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13</a:t>
              </a:r>
              <a:endParaRPr lang="en-US" dirty="0"/>
            </a:p>
          </p:txBody>
        </p:sp>
        <p:sp>
          <p:nvSpPr>
            <p:cNvPr id="188" name="Rectangle 187"/>
            <p:cNvSpPr/>
            <p:nvPr/>
          </p:nvSpPr>
          <p:spPr>
            <a:xfrm>
              <a:off x="27432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33528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39624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10</a:t>
              </a:r>
              <a:endParaRPr lang="en-US" dirty="0"/>
            </a:p>
          </p:txBody>
        </p:sp>
      </p:grpSp>
      <p:sp>
        <p:nvSpPr>
          <p:cNvPr id="236" name="Rectangle 235"/>
          <p:cNvSpPr/>
          <p:nvPr/>
        </p:nvSpPr>
        <p:spPr>
          <a:xfrm>
            <a:off x="2133600" y="1981200"/>
            <a:ext cx="2438400" cy="533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Inserted Tags</a:t>
            </a:r>
            <a:endParaRPr lang="en-US" sz="1600" dirty="0"/>
          </a:p>
        </p:txBody>
      </p:sp>
      <p:grpSp>
        <p:nvGrpSpPr>
          <p:cNvPr id="6" name="Group 238"/>
          <p:cNvGrpSpPr/>
          <p:nvPr/>
        </p:nvGrpSpPr>
        <p:grpSpPr>
          <a:xfrm>
            <a:off x="5257800" y="2971800"/>
            <a:ext cx="3352800" cy="457200"/>
            <a:chOff x="5257800" y="2286000"/>
            <a:chExt cx="3352800" cy="457200"/>
          </a:xfrm>
        </p:grpSpPr>
        <p:sp>
          <p:nvSpPr>
            <p:cNvPr id="240" name="Rectangle 239"/>
            <p:cNvSpPr/>
            <p:nvPr/>
          </p:nvSpPr>
          <p:spPr>
            <a:xfrm>
              <a:off x="5257800" y="2286000"/>
              <a:ext cx="838200" cy="457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12</a:t>
              </a:r>
              <a:endParaRPr lang="en-US" dirty="0"/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60960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242" name="Rectangle 241"/>
            <p:cNvSpPr/>
            <p:nvPr/>
          </p:nvSpPr>
          <p:spPr>
            <a:xfrm>
              <a:off x="69342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243" name="Rectangle 242"/>
            <p:cNvSpPr/>
            <p:nvPr/>
          </p:nvSpPr>
          <p:spPr>
            <a:xfrm>
              <a:off x="77724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</p:grpSp>
      <p:grpSp>
        <p:nvGrpSpPr>
          <p:cNvPr id="7" name="Group 243"/>
          <p:cNvGrpSpPr/>
          <p:nvPr/>
        </p:nvGrpSpPr>
        <p:grpSpPr>
          <a:xfrm>
            <a:off x="5257800" y="3429000"/>
            <a:ext cx="3352800" cy="457200"/>
            <a:chOff x="5257800" y="2286000"/>
            <a:chExt cx="3352800" cy="457200"/>
          </a:xfrm>
        </p:grpSpPr>
        <p:sp>
          <p:nvSpPr>
            <p:cNvPr id="245" name="Rectangle 244"/>
            <p:cNvSpPr/>
            <p:nvPr/>
          </p:nvSpPr>
          <p:spPr>
            <a:xfrm>
              <a:off x="52578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Rectangle 245"/>
            <p:cNvSpPr/>
            <p:nvPr/>
          </p:nvSpPr>
          <p:spPr>
            <a:xfrm>
              <a:off x="6096000" y="2286000"/>
              <a:ext cx="838200" cy="457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</a:t>
              </a:r>
              <a:endParaRPr lang="en-US" dirty="0"/>
            </a:p>
          </p:txBody>
        </p:sp>
        <p:sp>
          <p:nvSpPr>
            <p:cNvPr id="247" name="Rectangle 246"/>
            <p:cNvSpPr/>
            <p:nvPr/>
          </p:nvSpPr>
          <p:spPr>
            <a:xfrm>
              <a:off x="69342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10</a:t>
              </a:r>
              <a:endParaRPr lang="en-US" dirty="0"/>
            </a:p>
          </p:txBody>
        </p:sp>
        <p:sp>
          <p:nvSpPr>
            <p:cNvPr id="248" name="Rectangle 247"/>
            <p:cNvSpPr/>
            <p:nvPr/>
          </p:nvSpPr>
          <p:spPr>
            <a:xfrm>
              <a:off x="7772400" y="2286000"/>
              <a:ext cx="838200" cy="457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15</a:t>
              </a:r>
              <a:endParaRPr lang="en-US" dirty="0"/>
            </a:p>
          </p:txBody>
        </p:sp>
      </p:grpSp>
      <p:grpSp>
        <p:nvGrpSpPr>
          <p:cNvPr id="8" name="Group 248"/>
          <p:cNvGrpSpPr/>
          <p:nvPr/>
        </p:nvGrpSpPr>
        <p:grpSpPr>
          <a:xfrm>
            <a:off x="5257800" y="3886200"/>
            <a:ext cx="3352800" cy="457200"/>
            <a:chOff x="5257800" y="2286000"/>
            <a:chExt cx="3352800" cy="457200"/>
          </a:xfrm>
        </p:grpSpPr>
        <p:sp>
          <p:nvSpPr>
            <p:cNvPr id="250" name="Rectangle 249"/>
            <p:cNvSpPr/>
            <p:nvPr/>
          </p:nvSpPr>
          <p:spPr>
            <a:xfrm>
              <a:off x="52578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Rectangle 250"/>
            <p:cNvSpPr/>
            <p:nvPr/>
          </p:nvSpPr>
          <p:spPr>
            <a:xfrm>
              <a:off x="60960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13</a:t>
              </a:r>
              <a:endParaRPr lang="en-US" dirty="0"/>
            </a:p>
          </p:txBody>
        </p:sp>
        <p:sp>
          <p:nvSpPr>
            <p:cNvPr id="252" name="Rectangle 251"/>
            <p:cNvSpPr/>
            <p:nvPr/>
          </p:nvSpPr>
          <p:spPr>
            <a:xfrm>
              <a:off x="69342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Rectangle 252"/>
            <p:cNvSpPr/>
            <p:nvPr/>
          </p:nvSpPr>
          <p:spPr>
            <a:xfrm>
              <a:off x="77724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253"/>
          <p:cNvGrpSpPr/>
          <p:nvPr/>
        </p:nvGrpSpPr>
        <p:grpSpPr>
          <a:xfrm>
            <a:off x="5257800" y="4343400"/>
            <a:ext cx="3352800" cy="457200"/>
            <a:chOff x="5257800" y="2286000"/>
            <a:chExt cx="3352800" cy="457200"/>
          </a:xfrm>
        </p:grpSpPr>
        <p:sp>
          <p:nvSpPr>
            <p:cNvPr id="255" name="Rectangle 254"/>
            <p:cNvSpPr/>
            <p:nvPr/>
          </p:nvSpPr>
          <p:spPr>
            <a:xfrm>
              <a:off x="52578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Rectangle 255"/>
            <p:cNvSpPr/>
            <p:nvPr/>
          </p:nvSpPr>
          <p:spPr>
            <a:xfrm>
              <a:off x="60960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Rectangle 256"/>
            <p:cNvSpPr/>
            <p:nvPr/>
          </p:nvSpPr>
          <p:spPr>
            <a:xfrm>
              <a:off x="69342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Rectangle 257"/>
            <p:cNvSpPr/>
            <p:nvPr/>
          </p:nvSpPr>
          <p:spPr>
            <a:xfrm>
              <a:off x="77724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258"/>
          <p:cNvGrpSpPr/>
          <p:nvPr/>
        </p:nvGrpSpPr>
        <p:grpSpPr>
          <a:xfrm>
            <a:off x="5257800" y="4800600"/>
            <a:ext cx="3352800" cy="457200"/>
            <a:chOff x="5257800" y="2286000"/>
            <a:chExt cx="3352800" cy="457200"/>
          </a:xfrm>
        </p:grpSpPr>
        <p:sp>
          <p:nvSpPr>
            <p:cNvPr id="260" name="Rectangle 259"/>
            <p:cNvSpPr/>
            <p:nvPr/>
          </p:nvSpPr>
          <p:spPr>
            <a:xfrm>
              <a:off x="52578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Rectangle 260"/>
            <p:cNvSpPr/>
            <p:nvPr/>
          </p:nvSpPr>
          <p:spPr>
            <a:xfrm>
              <a:off x="60960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Rectangle 261"/>
            <p:cNvSpPr/>
            <p:nvPr/>
          </p:nvSpPr>
          <p:spPr>
            <a:xfrm>
              <a:off x="69342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Rectangle 262"/>
            <p:cNvSpPr/>
            <p:nvPr/>
          </p:nvSpPr>
          <p:spPr>
            <a:xfrm>
              <a:off x="77724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269"/>
          <p:cNvGrpSpPr/>
          <p:nvPr/>
        </p:nvGrpSpPr>
        <p:grpSpPr>
          <a:xfrm>
            <a:off x="1524000" y="2971800"/>
            <a:ext cx="3048000" cy="457200"/>
            <a:chOff x="1524000" y="2514600"/>
            <a:chExt cx="3048000" cy="457200"/>
          </a:xfrm>
        </p:grpSpPr>
        <p:sp>
          <p:nvSpPr>
            <p:cNvPr id="271" name="Rectangle 270"/>
            <p:cNvSpPr/>
            <p:nvPr/>
          </p:nvSpPr>
          <p:spPr>
            <a:xfrm>
              <a:off x="1524000" y="2514600"/>
              <a:ext cx="6096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72" name="Rectangle 271"/>
            <p:cNvSpPr/>
            <p:nvPr/>
          </p:nvSpPr>
          <p:spPr>
            <a:xfrm>
              <a:off x="21336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273" name="Rectangle 272"/>
            <p:cNvSpPr/>
            <p:nvPr/>
          </p:nvSpPr>
          <p:spPr>
            <a:xfrm>
              <a:off x="27432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274" name="Rectangle 273"/>
            <p:cNvSpPr/>
            <p:nvPr/>
          </p:nvSpPr>
          <p:spPr>
            <a:xfrm>
              <a:off x="33528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75" name="Rectangle 274"/>
            <p:cNvSpPr/>
            <p:nvPr/>
          </p:nvSpPr>
          <p:spPr>
            <a:xfrm>
              <a:off x="39624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</p:grpSp>
      <p:grpSp>
        <p:nvGrpSpPr>
          <p:cNvPr id="12" name="Group 275"/>
          <p:cNvGrpSpPr/>
          <p:nvPr/>
        </p:nvGrpSpPr>
        <p:grpSpPr>
          <a:xfrm>
            <a:off x="1524000" y="3429000"/>
            <a:ext cx="3048000" cy="457200"/>
            <a:chOff x="1524000" y="2514600"/>
            <a:chExt cx="3048000" cy="457200"/>
          </a:xfrm>
        </p:grpSpPr>
        <p:sp>
          <p:nvSpPr>
            <p:cNvPr id="277" name="Rectangle 276"/>
            <p:cNvSpPr/>
            <p:nvPr/>
          </p:nvSpPr>
          <p:spPr>
            <a:xfrm>
              <a:off x="1524000" y="2514600"/>
              <a:ext cx="6096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278" name="Rectangle 277"/>
            <p:cNvSpPr/>
            <p:nvPr/>
          </p:nvSpPr>
          <p:spPr>
            <a:xfrm>
              <a:off x="21336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9" name="Rectangle 278"/>
            <p:cNvSpPr/>
            <p:nvPr/>
          </p:nvSpPr>
          <p:spPr>
            <a:xfrm>
              <a:off x="27432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0" name="Rectangle 279"/>
            <p:cNvSpPr/>
            <p:nvPr/>
          </p:nvSpPr>
          <p:spPr>
            <a:xfrm>
              <a:off x="33528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81" name="Rectangle 280"/>
            <p:cNvSpPr/>
            <p:nvPr/>
          </p:nvSpPr>
          <p:spPr>
            <a:xfrm>
              <a:off x="39624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3" name="Group 281"/>
          <p:cNvGrpSpPr/>
          <p:nvPr/>
        </p:nvGrpSpPr>
        <p:grpSpPr>
          <a:xfrm>
            <a:off x="1524000" y="3886200"/>
            <a:ext cx="3048000" cy="457200"/>
            <a:chOff x="1524000" y="2514600"/>
            <a:chExt cx="3048000" cy="457200"/>
          </a:xfrm>
        </p:grpSpPr>
        <p:sp>
          <p:nvSpPr>
            <p:cNvPr id="283" name="Rectangle 282"/>
            <p:cNvSpPr/>
            <p:nvPr/>
          </p:nvSpPr>
          <p:spPr>
            <a:xfrm>
              <a:off x="1524000" y="2514600"/>
              <a:ext cx="6096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284" name="Rectangle 283"/>
            <p:cNvSpPr/>
            <p:nvPr/>
          </p:nvSpPr>
          <p:spPr>
            <a:xfrm>
              <a:off x="21336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285" name="Rectangle 284"/>
            <p:cNvSpPr/>
            <p:nvPr/>
          </p:nvSpPr>
          <p:spPr>
            <a:xfrm>
              <a:off x="27432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</a:t>
              </a:r>
              <a:endParaRPr lang="en-US" dirty="0"/>
            </a:p>
          </p:txBody>
        </p:sp>
        <p:sp>
          <p:nvSpPr>
            <p:cNvPr id="286" name="Rectangle 285"/>
            <p:cNvSpPr/>
            <p:nvPr/>
          </p:nvSpPr>
          <p:spPr>
            <a:xfrm>
              <a:off x="33528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12</a:t>
              </a:r>
              <a:endParaRPr lang="en-US" dirty="0"/>
            </a:p>
          </p:txBody>
        </p:sp>
        <p:sp>
          <p:nvSpPr>
            <p:cNvPr id="287" name="Rectangle 286"/>
            <p:cNvSpPr/>
            <p:nvPr/>
          </p:nvSpPr>
          <p:spPr>
            <a:xfrm>
              <a:off x="39624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15</a:t>
              </a:r>
              <a:endParaRPr lang="en-US" dirty="0"/>
            </a:p>
          </p:txBody>
        </p:sp>
      </p:grpSp>
      <p:grpSp>
        <p:nvGrpSpPr>
          <p:cNvPr id="14" name="Group 287"/>
          <p:cNvGrpSpPr/>
          <p:nvPr/>
        </p:nvGrpSpPr>
        <p:grpSpPr>
          <a:xfrm>
            <a:off x="1524000" y="4343400"/>
            <a:ext cx="3048000" cy="457200"/>
            <a:chOff x="1524000" y="2514600"/>
            <a:chExt cx="3048000" cy="457200"/>
          </a:xfrm>
        </p:grpSpPr>
        <p:sp>
          <p:nvSpPr>
            <p:cNvPr id="289" name="Rectangle 288"/>
            <p:cNvSpPr/>
            <p:nvPr/>
          </p:nvSpPr>
          <p:spPr>
            <a:xfrm>
              <a:off x="1524000" y="2514600"/>
              <a:ext cx="6096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290" name="Rectangle 289"/>
            <p:cNvSpPr/>
            <p:nvPr/>
          </p:nvSpPr>
          <p:spPr>
            <a:xfrm>
              <a:off x="21336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11</a:t>
              </a:r>
              <a:endParaRPr lang="en-US" dirty="0"/>
            </a:p>
          </p:txBody>
        </p:sp>
        <p:sp>
          <p:nvSpPr>
            <p:cNvPr id="291" name="Rectangle 290"/>
            <p:cNvSpPr/>
            <p:nvPr/>
          </p:nvSpPr>
          <p:spPr>
            <a:xfrm>
              <a:off x="27432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292" name="Rectangle 291"/>
            <p:cNvSpPr/>
            <p:nvPr/>
          </p:nvSpPr>
          <p:spPr>
            <a:xfrm>
              <a:off x="33528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14</a:t>
              </a:r>
              <a:endParaRPr lang="en-US" dirty="0"/>
            </a:p>
          </p:txBody>
        </p:sp>
        <p:sp>
          <p:nvSpPr>
            <p:cNvPr id="293" name="Rectangle 292"/>
            <p:cNvSpPr/>
            <p:nvPr/>
          </p:nvSpPr>
          <p:spPr>
            <a:xfrm>
              <a:off x="39624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8</a:t>
              </a:r>
              <a:endParaRPr lang="en-US" dirty="0"/>
            </a:p>
          </p:txBody>
        </p:sp>
      </p:grpSp>
      <p:grpSp>
        <p:nvGrpSpPr>
          <p:cNvPr id="15" name="Group 293"/>
          <p:cNvGrpSpPr/>
          <p:nvPr/>
        </p:nvGrpSpPr>
        <p:grpSpPr>
          <a:xfrm>
            <a:off x="1524000" y="4800600"/>
            <a:ext cx="3048000" cy="457200"/>
            <a:chOff x="1524000" y="2514600"/>
            <a:chExt cx="3048000" cy="457200"/>
          </a:xfrm>
        </p:grpSpPr>
        <p:sp>
          <p:nvSpPr>
            <p:cNvPr id="295" name="Rectangle 294"/>
            <p:cNvSpPr/>
            <p:nvPr/>
          </p:nvSpPr>
          <p:spPr>
            <a:xfrm>
              <a:off x="1524000" y="2514600"/>
              <a:ext cx="6096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6" name="Rectangle 295"/>
            <p:cNvSpPr/>
            <p:nvPr/>
          </p:nvSpPr>
          <p:spPr>
            <a:xfrm>
              <a:off x="21336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7" name="Rectangle 296"/>
            <p:cNvSpPr/>
            <p:nvPr/>
          </p:nvSpPr>
          <p:spPr>
            <a:xfrm>
              <a:off x="27432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8" name="Rectangle 297"/>
            <p:cNvSpPr/>
            <p:nvPr/>
          </p:nvSpPr>
          <p:spPr>
            <a:xfrm>
              <a:off x="33528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9" name="Rectangle 298"/>
            <p:cNvSpPr/>
            <p:nvPr/>
          </p:nvSpPr>
          <p:spPr>
            <a:xfrm>
              <a:off x="39624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6" name="Group 299"/>
          <p:cNvGrpSpPr/>
          <p:nvPr/>
        </p:nvGrpSpPr>
        <p:grpSpPr>
          <a:xfrm>
            <a:off x="1524000" y="5257800"/>
            <a:ext cx="3048000" cy="457200"/>
            <a:chOff x="1524000" y="2514600"/>
            <a:chExt cx="3048000" cy="457200"/>
          </a:xfrm>
        </p:grpSpPr>
        <p:sp>
          <p:nvSpPr>
            <p:cNvPr id="301" name="Rectangle 300"/>
            <p:cNvSpPr/>
            <p:nvPr/>
          </p:nvSpPr>
          <p:spPr>
            <a:xfrm>
              <a:off x="1524000" y="2514600"/>
              <a:ext cx="6096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2" name="Rectangle 301"/>
            <p:cNvSpPr/>
            <p:nvPr/>
          </p:nvSpPr>
          <p:spPr>
            <a:xfrm>
              <a:off x="21336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3" name="Rectangle 302"/>
            <p:cNvSpPr/>
            <p:nvPr/>
          </p:nvSpPr>
          <p:spPr>
            <a:xfrm>
              <a:off x="27432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4" name="Rectangle 303"/>
            <p:cNvSpPr/>
            <p:nvPr/>
          </p:nvSpPr>
          <p:spPr>
            <a:xfrm>
              <a:off x="33528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5" name="Rectangle 304"/>
            <p:cNvSpPr/>
            <p:nvPr/>
          </p:nvSpPr>
          <p:spPr>
            <a:xfrm>
              <a:off x="39624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" name="Group 305"/>
          <p:cNvGrpSpPr/>
          <p:nvPr/>
        </p:nvGrpSpPr>
        <p:grpSpPr>
          <a:xfrm>
            <a:off x="5257800" y="5257800"/>
            <a:ext cx="3352800" cy="457200"/>
            <a:chOff x="5257800" y="2286000"/>
            <a:chExt cx="3352800" cy="457200"/>
          </a:xfrm>
        </p:grpSpPr>
        <p:sp>
          <p:nvSpPr>
            <p:cNvPr id="307" name="Rectangle 306"/>
            <p:cNvSpPr/>
            <p:nvPr/>
          </p:nvSpPr>
          <p:spPr>
            <a:xfrm>
              <a:off x="52578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Rectangle 307"/>
            <p:cNvSpPr/>
            <p:nvPr/>
          </p:nvSpPr>
          <p:spPr>
            <a:xfrm>
              <a:off x="60960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Rectangle 308"/>
            <p:cNvSpPr/>
            <p:nvPr/>
          </p:nvSpPr>
          <p:spPr>
            <a:xfrm>
              <a:off x="69342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Rectangle 309"/>
            <p:cNvSpPr/>
            <p:nvPr/>
          </p:nvSpPr>
          <p:spPr>
            <a:xfrm>
              <a:off x="77724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7" name="Rectangle 86"/>
          <p:cNvSpPr/>
          <p:nvPr/>
        </p:nvSpPr>
        <p:spPr>
          <a:xfrm>
            <a:off x="5257800" y="6096000"/>
            <a:ext cx="1219200" cy="381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Inserted</a:t>
            </a:r>
            <a:endParaRPr lang="en-US" sz="1400" dirty="0"/>
          </a:p>
        </p:txBody>
      </p:sp>
      <p:sp>
        <p:nvSpPr>
          <p:cNvPr id="88" name="Rectangle 87"/>
          <p:cNvSpPr/>
          <p:nvPr/>
        </p:nvSpPr>
        <p:spPr>
          <a:xfrm>
            <a:off x="1524000" y="6096000"/>
            <a:ext cx="1219200" cy="381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Preempted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Interleaved Linear Sorter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grpSp>
        <p:nvGrpSpPr>
          <p:cNvPr id="3" name="Group 236"/>
          <p:cNvGrpSpPr/>
          <p:nvPr/>
        </p:nvGrpSpPr>
        <p:grpSpPr>
          <a:xfrm>
            <a:off x="5257800" y="2514600"/>
            <a:ext cx="3352800" cy="457200"/>
            <a:chOff x="5257800" y="2286000"/>
            <a:chExt cx="3352800" cy="457200"/>
          </a:xfrm>
        </p:grpSpPr>
        <p:sp>
          <p:nvSpPr>
            <p:cNvPr id="74" name="Rectangle 73"/>
            <p:cNvSpPr/>
            <p:nvPr/>
          </p:nvSpPr>
          <p:spPr>
            <a:xfrm>
              <a:off x="5257800" y="2286000"/>
              <a:ext cx="838200" cy="457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60960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69342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77724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</p:grpSp>
      <p:sp>
        <p:nvSpPr>
          <p:cNvPr id="119" name="TextBox 118"/>
          <p:cNvSpPr txBox="1"/>
          <p:nvPr/>
        </p:nvSpPr>
        <p:spPr>
          <a:xfrm rot="18900000">
            <a:off x="1377686" y="1758503"/>
            <a:ext cx="1221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Clock Cycles</a:t>
            </a:r>
            <a:endParaRPr lang="en-US" sz="1400" dirty="0"/>
          </a:p>
        </p:txBody>
      </p:sp>
      <p:grpSp>
        <p:nvGrpSpPr>
          <p:cNvPr id="4" name="Group 237"/>
          <p:cNvGrpSpPr/>
          <p:nvPr/>
        </p:nvGrpSpPr>
        <p:grpSpPr>
          <a:xfrm>
            <a:off x="5257800" y="1981200"/>
            <a:ext cx="3352800" cy="533400"/>
            <a:chOff x="5257800" y="1981200"/>
            <a:chExt cx="3352800" cy="533400"/>
          </a:xfrm>
        </p:grpSpPr>
        <p:sp>
          <p:nvSpPr>
            <p:cNvPr id="122" name="Rectangle 121"/>
            <p:cNvSpPr/>
            <p:nvPr/>
          </p:nvSpPr>
          <p:spPr>
            <a:xfrm>
              <a:off x="5257800" y="1981200"/>
              <a:ext cx="838200" cy="5334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LS 0</a:t>
              </a:r>
              <a:endParaRPr lang="en-US" sz="1600" dirty="0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6096000" y="1981200"/>
              <a:ext cx="838200" cy="5334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LS 1</a:t>
              </a:r>
              <a:endParaRPr lang="en-US" sz="1600" dirty="0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6934200" y="1981200"/>
              <a:ext cx="838200" cy="5334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LS 2</a:t>
              </a:r>
              <a:endParaRPr lang="en-US" sz="1600" dirty="0"/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7772400" y="1981200"/>
              <a:ext cx="838200" cy="5334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LS 3</a:t>
              </a:r>
              <a:endParaRPr lang="en-US" sz="1600" dirty="0"/>
            </a:p>
          </p:txBody>
        </p:sp>
      </p:grpSp>
      <p:grpSp>
        <p:nvGrpSpPr>
          <p:cNvPr id="5" name="Group 268"/>
          <p:cNvGrpSpPr/>
          <p:nvPr/>
        </p:nvGrpSpPr>
        <p:grpSpPr>
          <a:xfrm>
            <a:off x="1524000" y="2514600"/>
            <a:ext cx="3048000" cy="457200"/>
            <a:chOff x="1524000" y="2514600"/>
            <a:chExt cx="3048000" cy="457200"/>
          </a:xfrm>
        </p:grpSpPr>
        <p:sp>
          <p:nvSpPr>
            <p:cNvPr id="116" name="Rectangle 115"/>
            <p:cNvSpPr/>
            <p:nvPr/>
          </p:nvSpPr>
          <p:spPr>
            <a:xfrm>
              <a:off x="1524000" y="2514600"/>
              <a:ext cx="6096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21336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13</a:t>
              </a:r>
              <a:endParaRPr lang="en-US" dirty="0"/>
            </a:p>
          </p:txBody>
        </p:sp>
        <p:sp>
          <p:nvSpPr>
            <p:cNvPr id="188" name="Rectangle 187"/>
            <p:cNvSpPr/>
            <p:nvPr/>
          </p:nvSpPr>
          <p:spPr>
            <a:xfrm>
              <a:off x="27432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33528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39624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10</a:t>
              </a:r>
              <a:endParaRPr lang="en-US" dirty="0"/>
            </a:p>
          </p:txBody>
        </p:sp>
      </p:grpSp>
      <p:sp>
        <p:nvSpPr>
          <p:cNvPr id="236" name="Rectangle 235"/>
          <p:cNvSpPr/>
          <p:nvPr/>
        </p:nvSpPr>
        <p:spPr>
          <a:xfrm>
            <a:off x="2133600" y="1981200"/>
            <a:ext cx="2438400" cy="533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Inserted Tags</a:t>
            </a:r>
            <a:endParaRPr lang="en-US" sz="1600" dirty="0"/>
          </a:p>
        </p:txBody>
      </p:sp>
      <p:grpSp>
        <p:nvGrpSpPr>
          <p:cNvPr id="6" name="Group 238"/>
          <p:cNvGrpSpPr/>
          <p:nvPr/>
        </p:nvGrpSpPr>
        <p:grpSpPr>
          <a:xfrm>
            <a:off x="5257800" y="2971800"/>
            <a:ext cx="3352800" cy="457200"/>
            <a:chOff x="5257800" y="2286000"/>
            <a:chExt cx="3352800" cy="457200"/>
          </a:xfrm>
        </p:grpSpPr>
        <p:sp>
          <p:nvSpPr>
            <p:cNvPr id="240" name="Rectangle 239"/>
            <p:cNvSpPr/>
            <p:nvPr/>
          </p:nvSpPr>
          <p:spPr>
            <a:xfrm>
              <a:off x="52578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60960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242" name="Rectangle 241"/>
            <p:cNvSpPr/>
            <p:nvPr/>
          </p:nvSpPr>
          <p:spPr>
            <a:xfrm>
              <a:off x="69342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243" name="Rectangle 242"/>
            <p:cNvSpPr/>
            <p:nvPr/>
          </p:nvSpPr>
          <p:spPr>
            <a:xfrm>
              <a:off x="77724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</p:grpSp>
      <p:grpSp>
        <p:nvGrpSpPr>
          <p:cNvPr id="7" name="Group 243"/>
          <p:cNvGrpSpPr/>
          <p:nvPr/>
        </p:nvGrpSpPr>
        <p:grpSpPr>
          <a:xfrm>
            <a:off x="5257800" y="3429000"/>
            <a:ext cx="3352800" cy="457200"/>
            <a:chOff x="5257800" y="2286000"/>
            <a:chExt cx="3352800" cy="457200"/>
          </a:xfrm>
        </p:grpSpPr>
        <p:sp>
          <p:nvSpPr>
            <p:cNvPr id="245" name="Rectangle 244"/>
            <p:cNvSpPr/>
            <p:nvPr/>
          </p:nvSpPr>
          <p:spPr>
            <a:xfrm>
              <a:off x="52578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12</a:t>
              </a:r>
              <a:endParaRPr lang="en-US" dirty="0"/>
            </a:p>
          </p:txBody>
        </p:sp>
        <p:sp>
          <p:nvSpPr>
            <p:cNvPr id="246" name="Rectangle 245"/>
            <p:cNvSpPr/>
            <p:nvPr/>
          </p:nvSpPr>
          <p:spPr>
            <a:xfrm>
              <a:off x="60960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</a:t>
              </a:r>
              <a:endParaRPr lang="en-US" dirty="0"/>
            </a:p>
          </p:txBody>
        </p:sp>
        <p:sp>
          <p:nvSpPr>
            <p:cNvPr id="247" name="Rectangle 246"/>
            <p:cNvSpPr/>
            <p:nvPr/>
          </p:nvSpPr>
          <p:spPr>
            <a:xfrm>
              <a:off x="69342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10</a:t>
              </a:r>
              <a:endParaRPr lang="en-US" dirty="0"/>
            </a:p>
          </p:txBody>
        </p:sp>
        <p:sp>
          <p:nvSpPr>
            <p:cNvPr id="248" name="Rectangle 247"/>
            <p:cNvSpPr/>
            <p:nvPr/>
          </p:nvSpPr>
          <p:spPr>
            <a:xfrm>
              <a:off x="7772400" y="2286000"/>
              <a:ext cx="838200" cy="457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11</a:t>
              </a:r>
              <a:endParaRPr lang="en-US" dirty="0"/>
            </a:p>
          </p:txBody>
        </p:sp>
      </p:grpSp>
      <p:grpSp>
        <p:nvGrpSpPr>
          <p:cNvPr id="8" name="Group 248"/>
          <p:cNvGrpSpPr/>
          <p:nvPr/>
        </p:nvGrpSpPr>
        <p:grpSpPr>
          <a:xfrm>
            <a:off x="5257800" y="3886200"/>
            <a:ext cx="3352800" cy="457200"/>
            <a:chOff x="5257800" y="2286000"/>
            <a:chExt cx="3352800" cy="457200"/>
          </a:xfrm>
        </p:grpSpPr>
        <p:sp>
          <p:nvSpPr>
            <p:cNvPr id="250" name="Rectangle 249"/>
            <p:cNvSpPr/>
            <p:nvPr/>
          </p:nvSpPr>
          <p:spPr>
            <a:xfrm>
              <a:off x="52578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Rectangle 250"/>
            <p:cNvSpPr/>
            <p:nvPr/>
          </p:nvSpPr>
          <p:spPr>
            <a:xfrm>
              <a:off x="60960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13</a:t>
              </a:r>
              <a:endParaRPr lang="en-US" dirty="0"/>
            </a:p>
          </p:txBody>
        </p:sp>
        <p:sp>
          <p:nvSpPr>
            <p:cNvPr id="252" name="Rectangle 251"/>
            <p:cNvSpPr/>
            <p:nvPr/>
          </p:nvSpPr>
          <p:spPr>
            <a:xfrm>
              <a:off x="6934200" y="2286000"/>
              <a:ext cx="838200" cy="457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14</a:t>
              </a:r>
              <a:endParaRPr lang="en-US" dirty="0"/>
            </a:p>
          </p:txBody>
        </p:sp>
        <p:sp>
          <p:nvSpPr>
            <p:cNvPr id="253" name="Rectangle 252"/>
            <p:cNvSpPr/>
            <p:nvPr/>
          </p:nvSpPr>
          <p:spPr>
            <a:xfrm>
              <a:off x="77724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15</a:t>
              </a:r>
              <a:endParaRPr lang="en-US" dirty="0"/>
            </a:p>
          </p:txBody>
        </p:sp>
      </p:grpSp>
      <p:grpSp>
        <p:nvGrpSpPr>
          <p:cNvPr id="9" name="Group 253"/>
          <p:cNvGrpSpPr/>
          <p:nvPr/>
        </p:nvGrpSpPr>
        <p:grpSpPr>
          <a:xfrm>
            <a:off x="5257800" y="4343400"/>
            <a:ext cx="3352800" cy="457200"/>
            <a:chOff x="5257800" y="2286000"/>
            <a:chExt cx="3352800" cy="457200"/>
          </a:xfrm>
        </p:grpSpPr>
        <p:sp>
          <p:nvSpPr>
            <p:cNvPr id="255" name="Rectangle 254"/>
            <p:cNvSpPr/>
            <p:nvPr/>
          </p:nvSpPr>
          <p:spPr>
            <a:xfrm>
              <a:off x="52578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Rectangle 255"/>
            <p:cNvSpPr/>
            <p:nvPr/>
          </p:nvSpPr>
          <p:spPr>
            <a:xfrm>
              <a:off x="60960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Rectangle 256"/>
            <p:cNvSpPr/>
            <p:nvPr/>
          </p:nvSpPr>
          <p:spPr>
            <a:xfrm>
              <a:off x="69342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Rectangle 257"/>
            <p:cNvSpPr/>
            <p:nvPr/>
          </p:nvSpPr>
          <p:spPr>
            <a:xfrm>
              <a:off x="77724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258"/>
          <p:cNvGrpSpPr/>
          <p:nvPr/>
        </p:nvGrpSpPr>
        <p:grpSpPr>
          <a:xfrm>
            <a:off x="5257800" y="4800600"/>
            <a:ext cx="3352800" cy="457200"/>
            <a:chOff x="5257800" y="2286000"/>
            <a:chExt cx="3352800" cy="457200"/>
          </a:xfrm>
        </p:grpSpPr>
        <p:sp>
          <p:nvSpPr>
            <p:cNvPr id="260" name="Rectangle 259"/>
            <p:cNvSpPr/>
            <p:nvPr/>
          </p:nvSpPr>
          <p:spPr>
            <a:xfrm>
              <a:off x="52578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Rectangle 260"/>
            <p:cNvSpPr/>
            <p:nvPr/>
          </p:nvSpPr>
          <p:spPr>
            <a:xfrm>
              <a:off x="60960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Rectangle 261"/>
            <p:cNvSpPr/>
            <p:nvPr/>
          </p:nvSpPr>
          <p:spPr>
            <a:xfrm>
              <a:off x="69342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Rectangle 262"/>
            <p:cNvSpPr/>
            <p:nvPr/>
          </p:nvSpPr>
          <p:spPr>
            <a:xfrm>
              <a:off x="77724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269"/>
          <p:cNvGrpSpPr/>
          <p:nvPr/>
        </p:nvGrpSpPr>
        <p:grpSpPr>
          <a:xfrm>
            <a:off x="1524000" y="2971800"/>
            <a:ext cx="3048000" cy="457200"/>
            <a:chOff x="1524000" y="2514600"/>
            <a:chExt cx="3048000" cy="457200"/>
          </a:xfrm>
        </p:grpSpPr>
        <p:sp>
          <p:nvSpPr>
            <p:cNvPr id="271" name="Rectangle 270"/>
            <p:cNvSpPr/>
            <p:nvPr/>
          </p:nvSpPr>
          <p:spPr>
            <a:xfrm>
              <a:off x="1524000" y="2514600"/>
              <a:ext cx="6096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72" name="Rectangle 271"/>
            <p:cNvSpPr/>
            <p:nvPr/>
          </p:nvSpPr>
          <p:spPr>
            <a:xfrm>
              <a:off x="21336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273" name="Rectangle 272"/>
            <p:cNvSpPr/>
            <p:nvPr/>
          </p:nvSpPr>
          <p:spPr>
            <a:xfrm>
              <a:off x="27432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274" name="Rectangle 273"/>
            <p:cNvSpPr/>
            <p:nvPr/>
          </p:nvSpPr>
          <p:spPr>
            <a:xfrm>
              <a:off x="33528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75" name="Rectangle 274"/>
            <p:cNvSpPr/>
            <p:nvPr/>
          </p:nvSpPr>
          <p:spPr>
            <a:xfrm>
              <a:off x="39624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</p:grpSp>
      <p:grpSp>
        <p:nvGrpSpPr>
          <p:cNvPr id="12" name="Group 275"/>
          <p:cNvGrpSpPr/>
          <p:nvPr/>
        </p:nvGrpSpPr>
        <p:grpSpPr>
          <a:xfrm>
            <a:off x="1524000" y="3429000"/>
            <a:ext cx="3048000" cy="457200"/>
            <a:chOff x="1524000" y="2514600"/>
            <a:chExt cx="3048000" cy="457200"/>
          </a:xfrm>
        </p:grpSpPr>
        <p:sp>
          <p:nvSpPr>
            <p:cNvPr id="277" name="Rectangle 276"/>
            <p:cNvSpPr/>
            <p:nvPr/>
          </p:nvSpPr>
          <p:spPr>
            <a:xfrm>
              <a:off x="1524000" y="2514600"/>
              <a:ext cx="6096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278" name="Rectangle 277"/>
            <p:cNvSpPr/>
            <p:nvPr/>
          </p:nvSpPr>
          <p:spPr>
            <a:xfrm>
              <a:off x="21336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9" name="Rectangle 278"/>
            <p:cNvSpPr/>
            <p:nvPr/>
          </p:nvSpPr>
          <p:spPr>
            <a:xfrm>
              <a:off x="27432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0" name="Rectangle 279"/>
            <p:cNvSpPr/>
            <p:nvPr/>
          </p:nvSpPr>
          <p:spPr>
            <a:xfrm>
              <a:off x="33528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81" name="Rectangle 280"/>
            <p:cNvSpPr/>
            <p:nvPr/>
          </p:nvSpPr>
          <p:spPr>
            <a:xfrm>
              <a:off x="39624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3" name="Group 281"/>
          <p:cNvGrpSpPr/>
          <p:nvPr/>
        </p:nvGrpSpPr>
        <p:grpSpPr>
          <a:xfrm>
            <a:off x="1524000" y="3886200"/>
            <a:ext cx="3048000" cy="457200"/>
            <a:chOff x="1524000" y="2514600"/>
            <a:chExt cx="3048000" cy="457200"/>
          </a:xfrm>
        </p:grpSpPr>
        <p:sp>
          <p:nvSpPr>
            <p:cNvPr id="283" name="Rectangle 282"/>
            <p:cNvSpPr/>
            <p:nvPr/>
          </p:nvSpPr>
          <p:spPr>
            <a:xfrm>
              <a:off x="1524000" y="2514600"/>
              <a:ext cx="6096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284" name="Rectangle 283"/>
            <p:cNvSpPr/>
            <p:nvPr/>
          </p:nvSpPr>
          <p:spPr>
            <a:xfrm>
              <a:off x="21336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285" name="Rectangle 284"/>
            <p:cNvSpPr/>
            <p:nvPr/>
          </p:nvSpPr>
          <p:spPr>
            <a:xfrm>
              <a:off x="27432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</a:t>
              </a:r>
              <a:endParaRPr lang="en-US" dirty="0"/>
            </a:p>
          </p:txBody>
        </p:sp>
        <p:sp>
          <p:nvSpPr>
            <p:cNvPr id="286" name="Rectangle 285"/>
            <p:cNvSpPr/>
            <p:nvPr/>
          </p:nvSpPr>
          <p:spPr>
            <a:xfrm>
              <a:off x="33528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12</a:t>
              </a:r>
              <a:endParaRPr lang="en-US" dirty="0"/>
            </a:p>
          </p:txBody>
        </p:sp>
        <p:sp>
          <p:nvSpPr>
            <p:cNvPr id="287" name="Rectangle 286"/>
            <p:cNvSpPr/>
            <p:nvPr/>
          </p:nvSpPr>
          <p:spPr>
            <a:xfrm>
              <a:off x="39624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15</a:t>
              </a:r>
              <a:endParaRPr lang="en-US" dirty="0"/>
            </a:p>
          </p:txBody>
        </p:sp>
      </p:grpSp>
      <p:grpSp>
        <p:nvGrpSpPr>
          <p:cNvPr id="14" name="Group 287"/>
          <p:cNvGrpSpPr/>
          <p:nvPr/>
        </p:nvGrpSpPr>
        <p:grpSpPr>
          <a:xfrm>
            <a:off x="1524000" y="4343400"/>
            <a:ext cx="3048000" cy="457200"/>
            <a:chOff x="1524000" y="2514600"/>
            <a:chExt cx="3048000" cy="457200"/>
          </a:xfrm>
        </p:grpSpPr>
        <p:sp>
          <p:nvSpPr>
            <p:cNvPr id="289" name="Rectangle 288"/>
            <p:cNvSpPr/>
            <p:nvPr/>
          </p:nvSpPr>
          <p:spPr>
            <a:xfrm>
              <a:off x="1524000" y="2514600"/>
              <a:ext cx="6096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290" name="Rectangle 289"/>
            <p:cNvSpPr/>
            <p:nvPr/>
          </p:nvSpPr>
          <p:spPr>
            <a:xfrm>
              <a:off x="21336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11</a:t>
              </a:r>
              <a:endParaRPr lang="en-US" dirty="0"/>
            </a:p>
          </p:txBody>
        </p:sp>
        <p:sp>
          <p:nvSpPr>
            <p:cNvPr id="291" name="Rectangle 290"/>
            <p:cNvSpPr/>
            <p:nvPr/>
          </p:nvSpPr>
          <p:spPr>
            <a:xfrm>
              <a:off x="27432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292" name="Rectangle 291"/>
            <p:cNvSpPr/>
            <p:nvPr/>
          </p:nvSpPr>
          <p:spPr>
            <a:xfrm>
              <a:off x="33528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14</a:t>
              </a:r>
              <a:endParaRPr lang="en-US" dirty="0"/>
            </a:p>
          </p:txBody>
        </p:sp>
        <p:sp>
          <p:nvSpPr>
            <p:cNvPr id="293" name="Rectangle 292"/>
            <p:cNvSpPr/>
            <p:nvPr/>
          </p:nvSpPr>
          <p:spPr>
            <a:xfrm>
              <a:off x="39624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8</a:t>
              </a:r>
              <a:endParaRPr lang="en-US" dirty="0"/>
            </a:p>
          </p:txBody>
        </p:sp>
      </p:grpSp>
      <p:grpSp>
        <p:nvGrpSpPr>
          <p:cNvPr id="15" name="Group 293"/>
          <p:cNvGrpSpPr/>
          <p:nvPr/>
        </p:nvGrpSpPr>
        <p:grpSpPr>
          <a:xfrm>
            <a:off x="1524000" y="4800600"/>
            <a:ext cx="3048000" cy="457200"/>
            <a:chOff x="1524000" y="2514600"/>
            <a:chExt cx="3048000" cy="457200"/>
          </a:xfrm>
        </p:grpSpPr>
        <p:sp>
          <p:nvSpPr>
            <p:cNvPr id="295" name="Rectangle 294"/>
            <p:cNvSpPr/>
            <p:nvPr/>
          </p:nvSpPr>
          <p:spPr>
            <a:xfrm>
              <a:off x="1524000" y="2514600"/>
              <a:ext cx="6096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296" name="Rectangle 295"/>
            <p:cNvSpPr/>
            <p:nvPr/>
          </p:nvSpPr>
          <p:spPr>
            <a:xfrm>
              <a:off x="21336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7" name="Rectangle 296"/>
            <p:cNvSpPr/>
            <p:nvPr/>
          </p:nvSpPr>
          <p:spPr>
            <a:xfrm>
              <a:off x="27432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8" name="Rectangle 297"/>
            <p:cNvSpPr/>
            <p:nvPr/>
          </p:nvSpPr>
          <p:spPr>
            <a:xfrm>
              <a:off x="33528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9" name="Rectangle 298"/>
            <p:cNvSpPr/>
            <p:nvPr/>
          </p:nvSpPr>
          <p:spPr>
            <a:xfrm>
              <a:off x="3962400" y="2514600"/>
              <a:ext cx="609600" cy="457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8</a:t>
              </a:r>
              <a:endParaRPr lang="en-US" dirty="0"/>
            </a:p>
          </p:txBody>
        </p:sp>
      </p:grpSp>
      <p:grpSp>
        <p:nvGrpSpPr>
          <p:cNvPr id="16" name="Group 299"/>
          <p:cNvGrpSpPr/>
          <p:nvPr/>
        </p:nvGrpSpPr>
        <p:grpSpPr>
          <a:xfrm>
            <a:off x="1524000" y="5257800"/>
            <a:ext cx="3048000" cy="457200"/>
            <a:chOff x="1524000" y="2514600"/>
            <a:chExt cx="3048000" cy="457200"/>
          </a:xfrm>
        </p:grpSpPr>
        <p:sp>
          <p:nvSpPr>
            <p:cNvPr id="301" name="Rectangle 300"/>
            <p:cNvSpPr/>
            <p:nvPr/>
          </p:nvSpPr>
          <p:spPr>
            <a:xfrm>
              <a:off x="1524000" y="2514600"/>
              <a:ext cx="6096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2" name="Rectangle 301"/>
            <p:cNvSpPr/>
            <p:nvPr/>
          </p:nvSpPr>
          <p:spPr>
            <a:xfrm>
              <a:off x="21336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3" name="Rectangle 302"/>
            <p:cNvSpPr/>
            <p:nvPr/>
          </p:nvSpPr>
          <p:spPr>
            <a:xfrm>
              <a:off x="27432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4" name="Rectangle 303"/>
            <p:cNvSpPr/>
            <p:nvPr/>
          </p:nvSpPr>
          <p:spPr>
            <a:xfrm>
              <a:off x="33528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5" name="Rectangle 304"/>
            <p:cNvSpPr/>
            <p:nvPr/>
          </p:nvSpPr>
          <p:spPr>
            <a:xfrm>
              <a:off x="39624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" name="Group 305"/>
          <p:cNvGrpSpPr/>
          <p:nvPr/>
        </p:nvGrpSpPr>
        <p:grpSpPr>
          <a:xfrm>
            <a:off x="5257800" y="5257800"/>
            <a:ext cx="3352800" cy="457200"/>
            <a:chOff x="5257800" y="2286000"/>
            <a:chExt cx="3352800" cy="457200"/>
          </a:xfrm>
        </p:grpSpPr>
        <p:sp>
          <p:nvSpPr>
            <p:cNvPr id="307" name="Rectangle 306"/>
            <p:cNvSpPr/>
            <p:nvPr/>
          </p:nvSpPr>
          <p:spPr>
            <a:xfrm>
              <a:off x="52578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Rectangle 307"/>
            <p:cNvSpPr/>
            <p:nvPr/>
          </p:nvSpPr>
          <p:spPr>
            <a:xfrm>
              <a:off x="60960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Rectangle 308"/>
            <p:cNvSpPr/>
            <p:nvPr/>
          </p:nvSpPr>
          <p:spPr>
            <a:xfrm>
              <a:off x="69342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Rectangle 309"/>
            <p:cNvSpPr/>
            <p:nvPr/>
          </p:nvSpPr>
          <p:spPr>
            <a:xfrm>
              <a:off x="77724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7" name="Rectangle 86"/>
          <p:cNvSpPr/>
          <p:nvPr/>
        </p:nvSpPr>
        <p:spPr>
          <a:xfrm>
            <a:off x="5257800" y="6096000"/>
            <a:ext cx="1219200" cy="381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Inserted</a:t>
            </a:r>
            <a:endParaRPr lang="en-US" sz="1400" dirty="0"/>
          </a:p>
        </p:txBody>
      </p:sp>
      <p:sp>
        <p:nvSpPr>
          <p:cNvPr id="88" name="Rectangle 87"/>
          <p:cNvSpPr/>
          <p:nvPr/>
        </p:nvSpPr>
        <p:spPr>
          <a:xfrm>
            <a:off x="1524000" y="6096000"/>
            <a:ext cx="1219200" cy="381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Preempted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Background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Interleaved Linear Sorter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grpSp>
        <p:nvGrpSpPr>
          <p:cNvPr id="3" name="Group 236"/>
          <p:cNvGrpSpPr/>
          <p:nvPr/>
        </p:nvGrpSpPr>
        <p:grpSpPr>
          <a:xfrm>
            <a:off x="5257800" y="2514600"/>
            <a:ext cx="3352800" cy="457200"/>
            <a:chOff x="5257800" y="2286000"/>
            <a:chExt cx="3352800" cy="457200"/>
          </a:xfrm>
        </p:grpSpPr>
        <p:sp>
          <p:nvSpPr>
            <p:cNvPr id="74" name="Rectangle 73"/>
            <p:cNvSpPr/>
            <p:nvPr/>
          </p:nvSpPr>
          <p:spPr>
            <a:xfrm>
              <a:off x="52578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60960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69342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77724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</p:grpSp>
      <p:sp>
        <p:nvSpPr>
          <p:cNvPr id="119" name="TextBox 118"/>
          <p:cNvSpPr txBox="1"/>
          <p:nvPr/>
        </p:nvSpPr>
        <p:spPr>
          <a:xfrm rot="18900000">
            <a:off x="1377686" y="1758503"/>
            <a:ext cx="1221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Clock Cycles</a:t>
            </a:r>
            <a:endParaRPr lang="en-US" sz="1400" dirty="0"/>
          </a:p>
        </p:txBody>
      </p:sp>
      <p:grpSp>
        <p:nvGrpSpPr>
          <p:cNvPr id="4" name="Group 237"/>
          <p:cNvGrpSpPr/>
          <p:nvPr/>
        </p:nvGrpSpPr>
        <p:grpSpPr>
          <a:xfrm>
            <a:off x="5257800" y="1981200"/>
            <a:ext cx="3352800" cy="533400"/>
            <a:chOff x="5257800" y="1981200"/>
            <a:chExt cx="3352800" cy="533400"/>
          </a:xfrm>
        </p:grpSpPr>
        <p:sp>
          <p:nvSpPr>
            <p:cNvPr id="122" name="Rectangle 121"/>
            <p:cNvSpPr/>
            <p:nvPr/>
          </p:nvSpPr>
          <p:spPr>
            <a:xfrm>
              <a:off x="5257800" y="1981200"/>
              <a:ext cx="838200" cy="5334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LS 0</a:t>
              </a:r>
              <a:endParaRPr lang="en-US" sz="1600" dirty="0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6096000" y="1981200"/>
              <a:ext cx="838200" cy="5334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LS 1</a:t>
              </a:r>
              <a:endParaRPr lang="en-US" sz="1600" dirty="0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6934200" y="1981200"/>
              <a:ext cx="838200" cy="5334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LS 2</a:t>
              </a:r>
              <a:endParaRPr lang="en-US" sz="1600" dirty="0"/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7772400" y="1981200"/>
              <a:ext cx="838200" cy="5334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LS 3</a:t>
              </a:r>
              <a:endParaRPr lang="en-US" sz="1600" dirty="0"/>
            </a:p>
          </p:txBody>
        </p:sp>
      </p:grpSp>
      <p:grpSp>
        <p:nvGrpSpPr>
          <p:cNvPr id="5" name="Group 268"/>
          <p:cNvGrpSpPr/>
          <p:nvPr/>
        </p:nvGrpSpPr>
        <p:grpSpPr>
          <a:xfrm>
            <a:off x="1524000" y="2514600"/>
            <a:ext cx="3048000" cy="457200"/>
            <a:chOff x="1524000" y="2514600"/>
            <a:chExt cx="3048000" cy="457200"/>
          </a:xfrm>
        </p:grpSpPr>
        <p:sp>
          <p:nvSpPr>
            <p:cNvPr id="116" name="Rectangle 115"/>
            <p:cNvSpPr/>
            <p:nvPr/>
          </p:nvSpPr>
          <p:spPr>
            <a:xfrm>
              <a:off x="1524000" y="2514600"/>
              <a:ext cx="6096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21336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13</a:t>
              </a:r>
              <a:endParaRPr lang="en-US" dirty="0"/>
            </a:p>
          </p:txBody>
        </p:sp>
        <p:sp>
          <p:nvSpPr>
            <p:cNvPr id="188" name="Rectangle 187"/>
            <p:cNvSpPr/>
            <p:nvPr/>
          </p:nvSpPr>
          <p:spPr>
            <a:xfrm>
              <a:off x="27432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33528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39624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10</a:t>
              </a:r>
              <a:endParaRPr lang="en-US" dirty="0"/>
            </a:p>
          </p:txBody>
        </p:sp>
      </p:grpSp>
      <p:sp>
        <p:nvSpPr>
          <p:cNvPr id="236" name="Rectangle 235"/>
          <p:cNvSpPr/>
          <p:nvPr/>
        </p:nvSpPr>
        <p:spPr>
          <a:xfrm>
            <a:off x="2133600" y="1981200"/>
            <a:ext cx="2438400" cy="533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Inserted Tags</a:t>
            </a:r>
            <a:endParaRPr lang="en-US" sz="1600" dirty="0"/>
          </a:p>
        </p:txBody>
      </p:sp>
      <p:grpSp>
        <p:nvGrpSpPr>
          <p:cNvPr id="6" name="Group 238"/>
          <p:cNvGrpSpPr/>
          <p:nvPr/>
        </p:nvGrpSpPr>
        <p:grpSpPr>
          <a:xfrm>
            <a:off x="5257800" y="2971800"/>
            <a:ext cx="3352800" cy="457200"/>
            <a:chOff x="5257800" y="2286000"/>
            <a:chExt cx="3352800" cy="457200"/>
          </a:xfrm>
        </p:grpSpPr>
        <p:sp>
          <p:nvSpPr>
            <p:cNvPr id="240" name="Rectangle 239"/>
            <p:cNvSpPr/>
            <p:nvPr/>
          </p:nvSpPr>
          <p:spPr>
            <a:xfrm>
              <a:off x="52578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60960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242" name="Rectangle 241"/>
            <p:cNvSpPr/>
            <p:nvPr/>
          </p:nvSpPr>
          <p:spPr>
            <a:xfrm>
              <a:off x="69342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243" name="Rectangle 242"/>
            <p:cNvSpPr/>
            <p:nvPr/>
          </p:nvSpPr>
          <p:spPr>
            <a:xfrm>
              <a:off x="77724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</p:grpSp>
      <p:grpSp>
        <p:nvGrpSpPr>
          <p:cNvPr id="7" name="Group 243"/>
          <p:cNvGrpSpPr/>
          <p:nvPr/>
        </p:nvGrpSpPr>
        <p:grpSpPr>
          <a:xfrm>
            <a:off x="5257800" y="3429000"/>
            <a:ext cx="3352800" cy="457200"/>
            <a:chOff x="5257800" y="2286000"/>
            <a:chExt cx="3352800" cy="457200"/>
          </a:xfrm>
        </p:grpSpPr>
        <p:sp>
          <p:nvSpPr>
            <p:cNvPr id="245" name="Rectangle 244"/>
            <p:cNvSpPr/>
            <p:nvPr/>
          </p:nvSpPr>
          <p:spPr>
            <a:xfrm>
              <a:off x="5257800" y="2286000"/>
              <a:ext cx="838200" cy="457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246" name="Rectangle 245"/>
            <p:cNvSpPr/>
            <p:nvPr/>
          </p:nvSpPr>
          <p:spPr>
            <a:xfrm>
              <a:off x="60960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</a:t>
              </a:r>
              <a:endParaRPr lang="en-US" dirty="0"/>
            </a:p>
          </p:txBody>
        </p:sp>
        <p:sp>
          <p:nvSpPr>
            <p:cNvPr id="247" name="Rectangle 246"/>
            <p:cNvSpPr/>
            <p:nvPr/>
          </p:nvSpPr>
          <p:spPr>
            <a:xfrm>
              <a:off x="69342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10</a:t>
              </a:r>
              <a:endParaRPr lang="en-US" dirty="0"/>
            </a:p>
          </p:txBody>
        </p:sp>
        <p:sp>
          <p:nvSpPr>
            <p:cNvPr id="248" name="Rectangle 247"/>
            <p:cNvSpPr/>
            <p:nvPr/>
          </p:nvSpPr>
          <p:spPr>
            <a:xfrm>
              <a:off x="77724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11</a:t>
              </a:r>
              <a:endParaRPr lang="en-US" dirty="0"/>
            </a:p>
          </p:txBody>
        </p:sp>
      </p:grpSp>
      <p:grpSp>
        <p:nvGrpSpPr>
          <p:cNvPr id="8" name="Group 248"/>
          <p:cNvGrpSpPr/>
          <p:nvPr/>
        </p:nvGrpSpPr>
        <p:grpSpPr>
          <a:xfrm>
            <a:off x="5257800" y="3886200"/>
            <a:ext cx="3352800" cy="457200"/>
            <a:chOff x="5257800" y="2286000"/>
            <a:chExt cx="3352800" cy="457200"/>
          </a:xfrm>
        </p:grpSpPr>
        <p:sp>
          <p:nvSpPr>
            <p:cNvPr id="250" name="Rectangle 249"/>
            <p:cNvSpPr/>
            <p:nvPr/>
          </p:nvSpPr>
          <p:spPr>
            <a:xfrm>
              <a:off x="52578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12</a:t>
              </a:r>
              <a:endParaRPr lang="en-US" dirty="0"/>
            </a:p>
          </p:txBody>
        </p:sp>
        <p:sp>
          <p:nvSpPr>
            <p:cNvPr id="251" name="Rectangle 250"/>
            <p:cNvSpPr/>
            <p:nvPr/>
          </p:nvSpPr>
          <p:spPr>
            <a:xfrm>
              <a:off x="60960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13</a:t>
              </a:r>
              <a:endParaRPr lang="en-US" dirty="0"/>
            </a:p>
          </p:txBody>
        </p:sp>
        <p:sp>
          <p:nvSpPr>
            <p:cNvPr id="252" name="Rectangle 251"/>
            <p:cNvSpPr/>
            <p:nvPr/>
          </p:nvSpPr>
          <p:spPr>
            <a:xfrm>
              <a:off x="69342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14</a:t>
              </a:r>
              <a:endParaRPr lang="en-US" dirty="0"/>
            </a:p>
          </p:txBody>
        </p:sp>
        <p:sp>
          <p:nvSpPr>
            <p:cNvPr id="253" name="Rectangle 252"/>
            <p:cNvSpPr/>
            <p:nvPr/>
          </p:nvSpPr>
          <p:spPr>
            <a:xfrm>
              <a:off x="77724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15</a:t>
              </a:r>
              <a:endParaRPr lang="en-US" dirty="0"/>
            </a:p>
          </p:txBody>
        </p:sp>
      </p:grpSp>
      <p:grpSp>
        <p:nvGrpSpPr>
          <p:cNvPr id="9" name="Group 253"/>
          <p:cNvGrpSpPr/>
          <p:nvPr/>
        </p:nvGrpSpPr>
        <p:grpSpPr>
          <a:xfrm>
            <a:off x="5257800" y="4343400"/>
            <a:ext cx="3352800" cy="457200"/>
            <a:chOff x="5257800" y="2286000"/>
            <a:chExt cx="3352800" cy="457200"/>
          </a:xfrm>
        </p:grpSpPr>
        <p:sp>
          <p:nvSpPr>
            <p:cNvPr id="255" name="Rectangle 254"/>
            <p:cNvSpPr/>
            <p:nvPr/>
          </p:nvSpPr>
          <p:spPr>
            <a:xfrm>
              <a:off x="52578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Rectangle 255"/>
            <p:cNvSpPr/>
            <p:nvPr/>
          </p:nvSpPr>
          <p:spPr>
            <a:xfrm>
              <a:off x="60960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Rectangle 256"/>
            <p:cNvSpPr/>
            <p:nvPr/>
          </p:nvSpPr>
          <p:spPr>
            <a:xfrm>
              <a:off x="69342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Rectangle 257"/>
            <p:cNvSpPr/>
            <p:nvPr/>
          </p:nvSpPr>
          <p:spPr>
            <a:xfrm>
              <a:off x="77724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258"/>
          <p:cNvGrpSpPr/>
          <p:nvPr/>
        </p:nvGrpSpPr>
        <p:grpSpPr>
          <a:xfrm>
            <a:off x="5257800" y="4800600"/>
            <a:ext cx="3352800" cy="457200"/>
            <a:chOff x="5257800" y="2286000"/>
            <a:chExt cx="3352800" cy="457200"/>
          </a:xfrm>
        </p:grpSpPr>
        <p:sp>
          <p:nvSpPr>
            <p:cNvPr id="260" name="Rectangle 259"/>
            <p:cNvSpPr/>
            <p:nvPr/>
          </p:nvSpPr>
          <p:spPr>
            <a:xfrm>
              <a:off x="52578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Rectangle 260"/>
            <p:cNvSpPr/>
            <p:nvPr/>
          </p:nvSpPr>
          <p:spPr>
            <a:xfrm>
              <a:off x="60960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Rectangle 261"/>
            <p:cNvSpPr/>
            <p:nvPr/>
          </p:nvSpPr>
          <p:spPr>
            <a:xfrm>
              <a:off x="69342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Rectangle 262"/>
            <p:cNvSpPr/>
            <p:nvPr/>
          </p:nvSpPr>
          <p:spPr>
            <a:xfrm>
              <a:off x="77724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269"/>
          <p:cNvGrpSpPr/>
          <p:nvPr/>
        </p:nvGrpSpPr>
        <p:grpSpPr>
          <a:xfrm>
            <a:off x="1524000" y="2971800"/>
            <a:ext cx="3048000" cy="457200"/>
            <a:chOff x="1524000" y="2514600"/>
            <a:chExt cx="3048000" cy="457200"/>
          </a:xfrm>
        </p:grpSpPr>
        <p:sp>
          <p:nvSpPr>
            <p:cNvPr id="271" name="Rectangle 270"/>
            <p:cNvSpPr/>
            <p:nvPr/>
          </p:nvSpPr>
          <p:spPr>
            <a:xfrm>
              <a:off x="1524000" y="2514600"/>
              <a:ext cx="6096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72" name="Rectangle 271"/>
            <p:cNvSpPr/>
            <p:nvPr/>
          </p:nvSpPr>
          <p:spPr>
            <a:xfrm>
              <a:off x="21336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273" name="Rectangle 272"/>
            <p:cNvSpPr/>
            <p:nvPr/>
          </p:nvSpPr>
          <p:spPr>
            <a:xfrm>
              <a:off x="27432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274" name="Rectangle 273"/>
            <p:cNvSpPr/>
            <p:nvPr/>
          </p:nvSpPr>
          <p:spPr>
            <a:xfrm>
              <a:off x="33528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75" name="Rectangle 274"/>
            <p:cNvSpPr/>
            <p:nvPr/>
          </p:nvSpPr>
          <p:spPr>
            <a:xfrm>
              <a:off x="39624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</p:grpSp>
      <p:grpSp>
        <p:nvGrpSpPr>
          <p:cNvPr id="12" name="Group 275"/>
          <p:cNvGrpSpPr/>
          <p:nvPr/>
        </p:nvGrpSpPr>
        <p:grpSpPr>
          <a:xfrm>
            <a:off x="1524000" y="3429000"/>
            <a:ext cx="3048000" cy="457200"/>
            <a:chOff x="1524000" y="2514600"/>
            <a:chExt cx="3048000" cy="457200"/>
          </a:xfrm>
        </p:grpSpPr>
        <p:sp>
          <p:nvSpPr>
            <p:cNvPr id="277" name="Rectangle 276"/>
            <p:cNvSpPr/>
            <p:nvPr/>
          </p:nvSpPr>
          <p:spPr>
            <a:xfrm>
              <a:off x="1524000" y="2514600"/>
              <a:ext cx="6096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278" name="Rectangle 277"/>
            <p:cNvSpPr/>
            <p:nvPr/>
          </p:nvSpPr>
          <p:spPr>
            <a:xfrm>
              <a:off x="21336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9" name="Rectangle 278"/>
            <p:cNvSpPr/>
            <p:nvPr/>
          </p:nvSpPr>
          <p:spPr>
            <a:xfrm>
              <a:off x="27432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0" name="Rectangle 279"/>
            <p:cNvSpPr/>
            <p:nvPr/>
          </p:nvSpPr>
          <p:spPr>
            <a:xfrm>
              <a:off x="33528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81" name="Rectangle 280"/>
            <p:cNvSpPr/>
            <p:nvPr/>
          </p:nvSpPr>
          <p:spPr>
            <a:xfrm>
              <a:off x="39624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3" name="Group 281"/>
          <p:cNvGrpSpPr/>
          <p:nvPr/>
        </p:nvGrpSpPr>
        <p:grpSpPr>
          <a:xfrm>
            <a:off x="1524000" y="3886200"/>
            <a:ext cx="3048000" cy="457200"/>
            <a:chOff x="1524000" y="2514600"/>
            <a:chExt cx="3048000" cy="457200"/>
          </a:xfrm>
        </p:grpSpPr>
        <p:sp>
          <p:nvSpPr>
            <p:cNvPr id="283" name="Rectangle 282"/>
            <p:cNvSpPr/>
            <p:nvPr/>
          </p:nvSpPr>
          <p:spPr>
            <a:xfrm>
              <a:off x="1524000" y="2514600"/>
              <a:ext cx="6096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284" name="Rectangle 283"/>
            <p:cNvSpPr/>
            <p:nvPr/>
          </p:nvSpPr>
          <p:spPr>
            <a:xfrm>
              <a:off x="21336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285" name="Rectangle 284"/>
            <p:cNvSpPr/>
            <p:nvPr/>
          </p:nvSpPr>
          <p:spPr>
            <a:xfrm>
              <a:off x="27432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</a:t>
              </a:r>
              <a:endParaRPr lang="en-US" dirty="0"/>
            </a:p>
          </p:txBody>
        </p:sp>
        <p:sp>
          <p:nvSpPr>
            <p:cNvPr id="286" name="Rectangle 285"/>
            <p:cNvSpPr/>
            <p:nvPr/>
          </p:nvSpPr>
          <p:spPr>
            <a:xfrm>
              <a:off x="33528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12</a:t>
              </a:r>
              <a:endParaRPr lang="en-US" dirty="0"/>
            </a:p>
          </p:txBody>
        </p:sp>
        <p:sp>
          <p:nvSpPr>
            <p:cNvPr id="287" name="Rectangle 286"/>
            <p:cNvSpPr/>
            <p:nvPr/>
          </p:nvSpPr>
          <p:spPr>
            <a:xfrm>
              <a:off x="39624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15</a:t>
              </a:r>
              <a:endParaRPr lang="en-US" dirty="0"/>
            </a:p>
          </p:txBody>
        </p:sp>
      </p:grpSp>
      <p:grpSp>
        <p:nvGrpSpPr>
          <p:cNvPr id="14" name="Group 287"/>
          <p:cNvGrpSpPr/>
          <p:nvPr/>
        </p:nvGrpSpPr>
        <p:grpSpPr>
          <a:xfrm>
            <a:off x="1524000" y="4343400"/>
            <a:ext cx="3048000" cy="457200"/>
            <a:chOff x="1524000" y="2514600"/>
            <a:chExt cx="3048000" cy="457200"/>
          </a:xfrm>
        </p:grpSpPr>
        <p:sp>
          <p:nvSpPr>
            <p:cNvPr id="289" name="Rectangle 288"/>
            <p:cNvSpPr/>
            <p:nvPr/>
          </p:nvSpPr>
          <p:spPr>
            <a:xfrm>
              <a:off x="1524000" y="2514600"/>
              <a:ext cx="6096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290" name="Rectangle 289"/>
            <p:cNvSpPr/>
            <p:nvPr/>
          </p:nvSpPr>
          <p:spPr>
            <a:xfrm>
              <a:off x="21336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11</a:t>
              </a:r>
              <a:endParaRPr lang="en-US" dirty="0"/>
            </a:p>
          </p:txBody>
        </p:sp>
        <p:sp>
          <p:nvSpPr>
            <p:cNvPr id="291" name="Rectangle 290"/>
            <p:cNvSpPr/>
            <p:nvPr/>
          </p:nvSpPr>
          <p:spPr>
            <a:xfrm>
              <a:off x="27432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292" name="Rectangle 291"/>
            <p:cNvSpPr/>
            <p:nvPr/>
          </p:nvSpPr>
          <p:spPr>
            <a:xfrm>
              <a:off x="33528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14</a:t>
              </a:r>
              <a:endParaRPr lang="en-US" dirty="0"/>
            </a:p>
          </p:txBody>
        </p:sp>
        <p:sp>
          <p:nvSpPr>
            <p:cNvPr id="293" name="Rectangle 292"/>
            <p:cNvSpPr/>
            <p:nvPr/>
          </p:nvSpPr>
          <p:spPr>
            <a:xfrm>
              <a:off x="39624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8</a:t>
              </a:r>
              <a:endParaRPr lang="en-US" dirty="0"/>
            </a:p>
          </p:txBody>
        </p:sp>
      </p:grpSp>
      <p:grpSp>
        <p:nvGrpSpPr>
          <p:cNvPr id="15" name="Group 293"/>
          <p:cNvGrpSpPr/>
          <p:nvPr/>
        </p:nvGrpSpPr>
        <p:grpSpPr>
          <a:xfrm>
            <a:off x="1524000" y="4800600"/>
            <a:ext cx="3048000" cy="457200"/>
            <a:chOff x="1524000" y="2514600"/>
            <a:chExt cx="3048000" cy="457200"/>
          </a:xfrm>
        </p:grpSpPr>
        <p:sp>
          <p:nvSpPr>
            <p:cNvPr id="295" name="Rectangle 294"/>
            <p:cNvSpPr/>
            <p:nvPr/>
          </p:nvSpPr>
          <p:spPr>
            <a:xfrm>
              <a:off x="1524000" y="2514600"/>
              <a:ext cx="6096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296" name="Rectangle 295"/>
            <p:cNvSpPr/>
            <p:nvPr/>
          </p:nvSpPr>
          <p:spPr>
            <a:xfrm>
              <a:off x="21336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7" name="Rectangle 296"/>
            <p:cNvSpPr/>
            <p:nvPr/>
          </p:nvSpPr>
          <p:spPr>
            <a:xfrm>
              <a:off x="27432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8" name="Rectangle 297"/>
            <p:cNvSpPr/>
            <p:nvPr/>
          </p:nvSpPr>
          <p:spPr>
            <a:xfrm>
              <a:off x="33528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9" name="Rectangle 298"/>
            <p:cNvSpPr/>
            <p:nvPr/>
          </p:nvSpPr>
          <p:spPr>
            <a:xfrm>
              <a:off x="39624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8</a:t>
              </a:r>
              <a:endParaRPr lang="en-US" dirty="0"/>
            </a:p>
          </p:txBody>
        </p:sp>
      </p:grpSp>
      <p:grpSp>
        <p:nvGrpSpPr>
          <p:cNvPr id="16" name="Group 299"/>
          <p:cNvGrpSpPr/>
          <p:nvPr/>
        </p:nvGrpSpPr>
        <p:grpSpPr>
          <a:xfrm>
            <a:off x="1524000" y="5257800"/>
            <a:ext cx="3048000" cy="457200"/>
            <a:chOff x="1524000" y="2514600"/>
            <a:chExt cx="3048000" cy="457200"/>
          </a:xfrm>
        </p:grpSpPr>
        <p:sp>
          <p:nvSpPr>
            <p:cNvPr id="301" name="Rectangle 300"/>
            <p:cNvSpPr/>
            <p:nvPr/>
          </p:nvSpPr>
          <p:spPr>
            <a:xfrm>
              <a:off x="1524000" y="2514600"/>
              <a:ext cx="6096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302" name="Rectangle 301"/>
            <p:cNvSpPr/>
            <p:nvPr/>
          </p:nvSpPr>
          <p:spPr>
            <a:xfrm>
              <a:off x="21336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3" name="Rectangle 302"/>
            <p:cNvSpPr/>
            <p:nvPr/>
          </p:nvSpPr>
          <p:spPr>
            <a:xfrm>
              <a:off x="27432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4" name="Rectangle 303"/>
            <p:cNvSpPr/>
            <p:nvPr/>
          </p:nvSpPr>
          <p:spPr>
            <a:xfrm>
              <a:off x="33528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5" name="Rectangle 304"/>
            <p:cNvSpPr/>
            <p:nvPr/>
          </p:nvSpPr>
          <p:spPr>
            <a:xfrm>
              <a:off x="39624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" name="Group 305"/>
          <p:cNvGrpSpPr/>
          <p:nvPr/>
        </p:nvGrpSpPr>
        <p:grpSpPr>
          <a:xfrm>
            <a:off x="5257800" y="5257800"/>
            <a:ext cx="3352800" cy="457200"/>
            <a:chOff x="5257800" y="2286000"/>
            <a:chExt cx="3352800" cy="457200"/>
          </a:xfrm>
        </p:grpSpPr>
        <p:sp>
          <p:nvSpPr>
            <p:cNvPr id="307" name="Rectangle 306"/>
            <p:cNvSpPr/>
            <p:nvPr/>
          </p:nvSpPr>
          <p:spPr>
            <a:xfrm>
              <a:off x="52578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Rectangle 307"/>
            <p:cNvSpPr/>
            <p:nvPr/>
          </p:nvSpPr>
          <p:spPr>
            <a:xfrm>
              <a:off x="60960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Rectangle 308"/>
            <p:cNvSpPr/>
            <p:nvPr/>
          </p:nvSpPr>
          <p:spPr>
            <a:xfrm>
              <a:off x="69342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Rectangle 309"/>
            <p:cNvSpPr/>
            <p:nvPr/>
          </p:nvSpPr>
          <p:spPr>
            <a:xfrm>
              <a:off x="77724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7" name="Rectangle 86"/>
          <p:cNvSpPr/>
          <p:nvPr/>
        </p:nvSpPr>
        <p:spPr>
          <a:xfrm>
            <a:off x="5257800" y="6096000"/>
            <a:ext cx="1219200" cy="381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Inserted</a:t>
            </a:r>
            <a:endParaRPr lang="en-US" sz="1400" dirty="0"/>
          </a:p>
        </p:txBody>
      </p:sp>
      <p:sp>
        <p:nvSpPr>
          <p:cNvPr id="88" name="Rectangle 87"/>
          <p:cNvSpPr/>
          <p:nvPr/>
        </p:nvSpPr>
        <p:spPr>
          <a:xfrm>
            <a:off x="1524000" y="6096000"/>
            <a:ext cx="1219200" cy="381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Preempted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Interleaved Linear Sorter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grpSp>
        <p:nvGrpSpPr>
          <p:cNvPr id="3" name="Group 236"/>
          <p:cNvGrpSpPr/>
          <p:nvPr/>
        </p:nvGrpSpPr>
        <p:grpSpPr>
          <a:xfrm>
            <a:off x="5257800" y="2514600"/>
            <a:ext cx="3352800" cy="457200"/>
            <a:chOff x="5257800" y="2286000"/>
            <a:chExt cx="3352800" cy="457200"/>
          </a:xfrm>
        </p:grpSpPr>
        <p:sp>
          <p:nvSpPr>
            <p:cNvPr id="74" name="Rectangle 73"/>
            <p:cNvSpPr/>
            <p:nvPr/>
          </p:nvSpPr>
          <p:spPr>
            <a:xfrm>
              <a:off x="52578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60960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69342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77724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</p:grpSp>
      <p:sp>
        <p:nvSpPr>
          <p:cNvPr id="119" name="TextBox 118"/>
          <p:cNvSpPr txBox="1"/>
          <p:nvPr/>
        </p:nvSpPr>
        <p:spPr>
          <a:xfrm rot="18900000">
            <a:off x="1377686" y="1758503"/>
            <a:ext cx="1221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Clock Cycles</a:t>
            </a:r>
            <a:endParaRPr lang="en-US" sz="1400" dirty="0"/>
          </a:p>
        </p:txBody>
      </p:sp>
      <p:grpSp>
        <p:nvGrpSpPr>
          <p:cNvPr id="4" name="Group 237"/>
          <p:cNvGrpSpPr/>
          <p:nvPr/>
        </p:nvGrpSpPr>
        <p:grpSpPr>
          <a:xfrm>
            <a:off x="5257800" y="1981200"/>
            <a:ext cx="3352800" cy="533400"/>
            <a:chOff x="5257800" y="1981200"/>
            <a:chExt cx="3352800" cy="533400"/>
          </a:xfrm>
        </p:grpSpPr>
        <p:sp>
          <p:nvSpPr>
            <p:cNvPr id="122" name="Rectangle 121"/>
            <p:cNvSpPr/>
            <p:nvPr/>
          </p:nvSpPr>
          <p:spPr>
            <a:xfrm>
              <a:off x="5257800" y="1981200"/>
              <a:ext cx="838200" cy="5334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LS 0</a:t>
              </a:r>
              <a:endParaRPr lang="en-US" sz="1600" dirty="0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6096000" y="1981200"/>
              <a:ext cx="838200" cy="5334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LS 1</a:t>
              </a:r>
              <a:endParaRPr lang="en-US" sz="1600" dirty="0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6934200" y="1981200"/>
              <a:ext cx="838200" cy="5334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LS 2</a:t>
              </a:r>
              <a:endParaRPr lang="en-US" sz="1600" dirty="0"/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7772400" y="1981200"/>
              <a:ext cx="838200" cy="5334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LS 3</a:t>
              </a:r>
              <a:endParaRPr lang="en-US" sz="1600" dirty="0"/>
            </a:p>
          </p:txBody>
        </p:sp>
      </p:grpSp>
      <p:grpSp>
        <p:nvGrpSpPr>
          <p:cNvPr id="5" name="Group 268"/>
          <p:cNvGrpSpPr/>
          <p:nvPr/>
        </p:nvGrpSpPr>
        <p:grpSpPr>
          <a:xfrm>
            <a:off x="1524000" y="2514600"/>
            <a:ext cx="3048000" cy="457200"/>
            <a:chOff x="1524000" y="2514600"/>
            <a:chExt cx="3048000" cy="457200"/>
          </a:xfrm>
        </p:grpSpPr>
        <p:sp>
          <p:nvSpPr>
            <p:cNvPr id="116" name="Rectangle 115"/>
            <p:cNvSpPr/>
            <p:nvPr/>
          </p:nvSpPr>
          <p:spPr>
            <a:xfrm>
              <a:off x="1524000" y="2514600"/>
              <a:ext cx="6096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21336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13</a:t>
              </a:r>
              <a:endParaRPr lang="en-US" dirty="0"/>
            </a:p>
          </p:txBody>
        </p:sp>
        <p:sp>
          <p:nvSpPr>
            <p:cNvPr id="188" name="Rectangle 187"/>
            <p:cNvSpPr/>
            <p:nvPr/>
          </p:nvSpPr>
          <p:spPr>
            <a:xfrm>
              <a:off x="27432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33528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39624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10</a:t>
              </a:r>
              <a:endParaRPr lang="en-US" dirty="0"/>
            </a:p>
          </p:txBody>
        </p:sp>
      </p:grpSp>
      <p:sp>
        <p:nvSpPr>
          <p:cNvPr id="236" name="Rectangle 235"/>
          <p:cNvSpPr/>
          <p:nvPr/>
        </p:nvSpPr>
        <p:spPr>
          <a:xfrm>
            <a:off x="2133600" y="1981200"/>
            <a:ext cx="2438400" cy="533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Inserted Tags</a:t>
            </a:r>
            <a:endParaRPr lang="en-US" sz="1600" dirty="0"/>
          </a:p>
        </p:txBody>
      </p:sp>
      <p:grpSp>
        <p:nvGrpSpPr>
          <p:cNvPr id="6" name="Group 238"/>
          <p:cNvGrpSpPr/>
          <p:nvPr/>
        </p:nvGrpSpPr>
        <p:grpSpPr>
          <a:xfrm>
            <a:off x="5257800" y="2971800"/>
            <a:ext cx="3352800" cy="457200"/>
            <a:chOff x="5257800" y="2286000"/>
            <a:chExt cx="3352800" cy="457200"/>
          </a:xfrm>
        </p:grpSpPr>
        <p:sp>
          <p:nvSpPr>
            <p:cNvPr id="240" name="Rectangle 239"/>
            <p:cNvSpPr/>
            <p:nvPr/>
          </p:nvSpPr>
          <p:spPr>
            <a:xfrm>
              <a:off x="52578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60960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242" name="Rectangle 241"/>
            <p:cNvSpPr/>
            <p:nvPr/>
          </p:nvSpPr>
          <p:spPr>
            <a:xfrm>
              <a:off x="69342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243" name="Rectangle 242"/>
            <p:cNvSpPr/>
            <p:nvPr/>
          </p:nvSpPr>
          <p:spPr>
            <a:xfrm>
              <a:off x="77724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</p:grpSp>
      <p:grpSp>
        <p:nvGrpSpPr>
          <p:cNvPr id="7" name="Group 243"/>
          <p:cNvGrpSpPr/>
          <p:nvPr/>
        </p:nvGrpSpPr>
        <p:grpSpPr>
          <a:xfrm>
            <a:off x="5257800" y="3429000"/>
            <a:ext cx="3352800" cy="457200"/>
            <a:chOff x="5257800" y="2286000"/>
            <a:chExt cx="3352800" cy="457200"/>
          </a:xfrm>
        </p:grpSpPr>
        <p:sp>
          <p:nvSpPr>
            <p:cNvPr id="245" name="Rectangle 244"/>
            <p:cNvSpPr/>
            <p:nvPr/>
          </p:nvSpPr>
          <p:spPr>
            <a:xfrm>
              <a:off x="52578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246" name="Rectangle 245"/>
            <p:cNvSpPr/>
            <p:nvPr/>
          </p:nvSpPr>
          <p:spPr>
            <a:xfrm>
              <a:off x="60960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</a:t>
              </a:r>
              <a:endParaRPr lang="en-US" dirty="0"/>
            </a:p>
          </p:txBody>
        </p:sp>
        <p:sp>
          <p:nvSpPr>
            <p:cNvPr id="247" name="Rectangle 246"/>
            <p:cNvSpPr/>
            <p:nvPr/>
          </p:nvSpPr>
          <p:spPr>
            <a:xfrm>
              <a:off x="69342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10</a:t>
              </a:r>
              <a:endParaRPr lang="en-US" dirty="0"/>
            </a:p>
          </p:txBody>
        </p:sp>
        <p:sp>
          <p:nvSpPr>
            <p:cNvPr id="248" name="Rectangle 247"/>
            <p:cNvSpPr/>
            <p:nvPr/>
          </p:nvSpPr>
          <p:spPr>
            <a:xfrm>
              <a:off x="77724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11</a:t>
              </a:r>
              <a:endParaRPr lang="en-US" dirty="0"/>
            </a:p>
          </p:txBody>
        </p:sp>
      </p:grpSp>
      <p:grpSp>
        <p:nvGrpSpPr>
          <p:cNvPr id="8" name="Group 248"/>
          <p:cNvGrpSpPr/>
          <p:nvPr/>
        </p:nvGrpSpPr>
        <p:grpSpPr>
          <a:xfrm>
            <a:off x="5257800" y="3886200"/>
            <a:ext cx="3352800" cy="457200"/>
            <a:chOff x="5257800" y="2286000"/>
            <a:chExt cx="3352800" cy="457200"/>
          </a:xfrm>
        </p:grpSpPr>
        <p:sp>
          <p:nvSpPr>
            <p:cNvPr id="250" name="Rectangle 249"/>
            <p:cNvSpPr/>
            <p:nvPr/>
          </p:nvSpPr>
          <p:spPr>
            <a:xfrm>
              <a:off x="52578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12</a:t>
              </a:r>
              <a:endParaRPr lang="en-US" dirty="0"/>
            </a:p>
          </p:txBody>
        </p:sp>
        <p:sp>
          <p:nvSpPr>
            <p:cNvPr id="251" name="Rectangle 250"/>
            <p:cNvSpPr/>
            <p:nvPr/>
          </p:nvSpPr>
          <p:spPr>
            <a:xfrm>
              <a:off x="60960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13</a:t>
              </a:r>
              <a:endParaRPr lang="en-US" dirty="0"/>
            </a:p>
          </p:txBody>
        </p:sp>
        <p:sp>
          <p:nvSpPr>
            <p:cNvPr id="252" name="Rectangle 251"/>
            <p:cNvSpPr/>
            <p:nvPr/>
          </p:nvSpPr>
          <p:spPr>
            <a:xfrm>
              <a:off x="69342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14</a:t>
              </a:r>
              <a:endParaRPr lang="en-US" dirty="0"/>
            </a:p>
          </p:txBody>
        </p:sp>
        <p:sp>
          <p:nvSpPr>
            <p:cNvPr id="253" name="Rectangle 252"/>
            <p:cNvSpPr/>
            <p:nvPr/>
          </p:nvSpPr>
          <p:spPr>
            <a:xfrm>
              <a:off x="77724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15</a:t>
              </a:r>
              <a:endParaRPr lang="en-US" dirty="0"/>
            </a:p>
          </p:txBody>
        </p:sp>
      </p:grpSp>
      <p:grpSp>
        <p:nvGrpSpPr>
          <p:cNvPr id="9" name="Group 253"/>
          <p:cNvGrpSpPr/>
          <p:nvPr/>
        </p:nvGrpSpPr>
        <p:grpSpPr>
          <a:xfrm>
            <a:off x="5257800" y="4343400"/>
            <a:ext cx="3352800" cy="457200"/>
            <a:chOff x="5257800" y="2286000"/>
            <a:chExt cx="3352800" cy="457200"/>
          </a:xfrm>
        </p:grpSpPr>
        <p:sp>
          <p:nvSpPr>
            <p:cNvPr id="255" name="Rectangle 254"/>
            <p:cNvSpPr/>
            <p:nvPr/>
          </p:nvSpPr>
          <p:spPr>
            <a:xfrm>
              <a:off x="52578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Rectangle 255"/>
            <p:cNvSpPr/>
            <p:nvPr/>
          </p:nvSpPr>
          <p:spPr>
            <a:xfrm>
              <a:off x="60960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Rectangle 256"/>
            <p:cNvSpPr/>
            <p:nvPr/>
          </p:nvSpPr>
          <p:spPr>
            <a:xfrm>
              <a:off x="69342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Rectangle 257"/>
            <p:cNvSpPr/>
            <p:nvPr/>
          </p:nvSpPr>
          <p:spPr>
            <a:xfrm>
              <a:off x="77724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258"/>
          <p:cNvGrpSpPr/>
          <p:nvPr/>
        </p:nvGrpSpPr>
        <p:grpSpPr>
          <a:xfrm>
            <a:off x="5257800" y="4800600"/>
            <a:ext cx="3352800" cy="457200"/>
            <a:chOff x="5257800" y="2286000"/>
            <a:chExt cx="3352800" cy="457200"/>
          </a:xfrm>
        </p:grpSpPr>
        <p:sp>
          <p:nvSpPr>
            <p:cNvPr id="260" name="Rectangle 259"/>
            <p:cNvSpPr/>
            <p:nvPr/>
          </p:nvSpPr>
          <p:spPr>
            <a:xfrm>
              <a:off x="52578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Rectangle 260"/>
            <p:cNvSpPr/>
            <p:nvPr/>
          </p:nvSpPr>
          <p:spPr>
            <a:xfrm>
              <a:off x="60960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Rectangle 261"/>
            <p:cNvSpPr/>
            <p:nvPr/>
          </p:nvSpPr>
          <p:spPr>
            <a:xfrm>
              <a:off x="69342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Rectangle 262"/>
            <p:cNvSpPr/>
            <p:nvPr/>
          </p:nvSpPr>
          <p:spPr>
            <a:xfrm>
              <a:off x="77724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269"/>
          <p:cNvGrpSpPr/>
          <p:nvPr/>
        </p:nvGrpSpPr>
        <p:grpSpPr>
          <a:xfrm>
            <a:off x="1524000" y="2971800"/>
            <a:ext cx="3048000" cy="457200"/>
            <a:chOff x="1524000" y="2514600"/>
            <a:chExt cx="3048000" cy="457200"/>
          </a:xfrm>
        </p:grpSpPr>
        <p:sp>
          <p:nvSpPr>
            <p:cNvPr id="271" name="Rectangle 270"/>
            <p:cNvSpPr/>
            <p:nvPr/>
          </p:nvSpPr>
          <p:spPr>
            <a:xfrm>
              <a:off x="1524000" y="2514600"/>
              <a:ext cx="6096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72" name="Rectangle 271"/>
            <p:cNvSpPr/>
            <p:nvPr/>
          </p:nvSpPr>
          <p:spPr>
            <a:xfrm>
              <a:off x="21336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273" name="Rectangle 272"/>
            <p:cNvSpPr/>
            <p:nvPr/>
          </p:nvSpPr>
          <p:spPr>
            <a:xfrm>
              <a:off x="27432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274" name="Rectangle 273"/>
            <p:cNvSpPr/>
            <p:nvPr/>
          </p:nvSpPr>
          <p:spPr>
            <a:xfrm>
              <a:off x="33528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75" name="Rectangle 274"/>
            <p:cNvSpPr/>
            <p:nvPr/>
          </p:nvSpPr>
          <p:spPr>
            <a:xfrm>
              <a:off x="39624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</p:grpSp>
      <p:grpSp>
        <p:nvGrpSpPr>
          <p:cNvPr id="12" name="Group 275"/>
          <p:cNvGrpSpPr/>
          <p:nvPr/>
        </p:nvGrpSpPr>
        <p:grpSpPr>
          <a:xfrm>
            <a:off x="1524000" y="3429000"/>
            <a:ext cx="3048000" cy="457200"/>
            <a:chOff x="1524000" y="2514600"/>
            <a:chExt cx="3048000" cy="457200"/>
          </a:xfrm>
        </p:grpSpPr>
        <p:sp>
          <p:nvSpPr>
            <p:cNvPr id="277" name="Rectangle 276"/>
            <p:cNvSpPr/>
            <p:nvPr/>
          </p:nvSpPr>
          <p:spPr>
            <a:xfrm>
              <a:off x="1524000" y="2514600"/>
              <a:ext cx="6096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278" name="Rectangle 277"/>
            <p:cNvSpPr/>
            <p:nvPr/>
          </p:nvSpPr>
          <p:spPr>
            <a:xfrm>
              <a:off x="21336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9" name="Rectangle 278"/>
            <p:cNvSpPr/>
            <p:nvPr/>
          </p:nvSpPr>
          <p:spPr>
            <a:xfrm>
              <a:off x="27432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0" name="Rectangle 279"/>
            <p:cNvSpPr/>
            <p:nvPr/>
          </p:nvSpPr>
          <p:spPr>
            <a:xfrm>
              <a:off x="33528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81" name="Rectangle 280"/>
            <p:cNvSpPr/>
            <p:nvPr/>
          </p:nvSpPr>
          <p:spPr>
            <a:xfrm>
              <a:off x="39624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3" name="Group 281"/>
          <p:cNvGrpSpPr/>
          <p:nvPr/>
        </p:nvGrpSpPr>
        <p:grpSpPr>
          <a:xfrm>
            <a:off x="1524000" y="3886200"/>
            <a:ext cx="3048000" cy="457200"/>
            <a:chOff x="1524000" y="2514600"/>
            <a:chExt cx="3048000" cy="457200"/>
          </a:xfrm>
        </p:grpSpPr>
        <p:sp>
          <p:nvSpPr>
            <p:cNvPr id="283" name="Rectangle 282"/>
            <p:cNvSpPr/>
            <p:nvPr/>
          </p:nvSpPr>
          <p:spPr>
            <a:xfrm>
              <a:off x="1524000" y="2514600"/>
              <a:ext cx="6096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284" name="Rectangle 283"/>
            <p:cNvSpPr/>
            <p:nvPr/>
          </p:nvSpPr>
          <p:spPr>
            <a:xfrm>
              <a:off x="21336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285" name="Rectangle 284"/>
            <p:cNvSpPr/>
            <p:nvPr/>
          </p:nvSpPr>
          <p:spPr>
            <a:xfrm>
              <a:off x="27432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</a:t>
              </a:r>
              <a:endParaRPr lang="en-US" dirty="0"/>
            </a:p>
          </p:txBody>
        </p:sp>
        <p:sp>
          <p:nvSpPr>
            <p:cNvPr id="286" name="Rectangle 285"/>
            <p:cNvSpPr/>
            <p:nvPr/>
          </p:nvSpPr>
          <p:spPr>
            <a:xfrm>
              <a:off x="33528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12</a:t>
              </a:r>
              <a:endParaRPr lang="en-US" dirty="0"/>
            </a:p>
          </p:txBody>
        </p:sp>
        <p:sp>
          <p:nvSpPr>
            <p:cNvPr id="287" name="Rectangle 286"/>
            <p:cNvSpPr/>
            <p:nvPr/>
          </p:nvSpPr>
          <p:spPr>
            <a:xfrm>
              <a:off x="39624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15</a:t>
              </a:r>
              <a:endParaRPr lang="en-US" dirty="0"/>
            </a:p>
          </p:txBody>
        </p:sp>
      </p:grpSp>
      <p:grpSp>
        <p:nvGrpSpPr>
          <p:cNvPr id="14" name="Group 287"/>
          <p:cNvGrpSpPr/>
          <p:nvPr/>
        </p:nvGrpSpPr>
        <p:grpSpPr>
          <a:xfrm>
            <a:off x="1524000" y="4343400"/>
            <a:ext cx="3048000" cy="457200"/>
            <a:chOff x="1524000" y="2514600"/>
            <a:chExt cx="3048000" cy="457200"/>
          </a:xfrm>
        </p:grpSpPr>
        <p:sp>
          <p:nvSpPr>
            <p:cNvPr id="289" name="Rectangle 288"/>
            <p:cNvSpPr/>
            <p:nvPr/>
          </p:nvSpPr>
          <p:spPr>
            <a:xfrm>
              <a:off x="1524000" y="2514600"/>
              <a:ext cx="6096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290" name="Rectangle 289"/>
            <p:cNvSpPr/>
            <p:nvPr/>
          </p:nvSpPr>
          <p:spPr>
            <a:xfrm>
              <a:off x="21336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11</a:t>
              </a:r>
              <a:endParaRPr lang="en-US" dirty="0"/>
            </a:p>
          </p:txBody>
        </p:sp>
        <p:sp>
          <p:nvSpPr>
            <p:cNvPr id="291" name="Rectangle 290"/>
            <p:cNvSpPr/>
            <p:nvPr/>
          </p:nvSpPr>
          <p:spPr>
            <a:xfrm>
              <a:off x="27432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292" name="Rectangle 291"/>
            <p:cNvSpPr/>
            <p:nvPr/>
          </p:nvSpPr>
          <p:spPr>
            <a:xfrm>
              <a:off x="33528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14</a:t>
              </a:r>
              <a:endParaRPr lang="en-US" dirty="0"/>
            </a:p>
          </p:txBody>
        </p:sp>
        <p:sp>
          <p:nvSpPr>
            <p:cNvPr id="293" name="Rectangle 292"/>
            <p:cNvSpPr/>
            <p:nvPr/>
          </p:nvSpPr>
          <p:spPr>
            <a:xfrm>
              <a:off x="39624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8</a:t>
              </a:r>
              <a:endParaRPr lang="en-US" dirty="0"/>
            </a:p>
          </p:txBody>
        </p:sp>
      </p:grpSp>
      <p:grpSp>
        <p:nvGrpSpPr>
          <p:cNvPr id="15" name="Group 293"/>
          <p:cNvGrpSpPr/>
          <p:nvPr/>
        </p:nvGrpSpPr>
        <p:grpSpPr>
          <a:xfrm>
            <a:off x="1524000" y="4800600"/>
            <a:ext cx="3048000" cy="457200"/>
            <a:chOff x="1524000" y="2514600"/>
            <a:chExt cx="3048000" cy="457200"/>
          </a:xfrm>
        </p:grpSpPr>
        <p:sp>
          <p:nvSpPr>
            <p:cNvPr id="295" name="Rectangle 294"/>
            <p:cNvSpPr/>
            <p:nvPr/>
          </p:nvSpPr>
          <p:spPr>
            <a:xfrm>
              <a:off x="1524000" y="2514600"/>
              <a:ext cx="6096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296" name="Rectangle 295"/>
            <p:cNvSpPr/>
            <p:nvPr/>
          </p:nvSpPr>
          <p:spPr>
            <a:xfrm>
              <a:off x="21336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7" name="Rectangle 296"/>
            <p:cNvSpPr/>
            <p:nvPr/>
          </p:nvSpPr>
          <p:spPr>
            <a:xfrm>
              <a:off x="27432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8" name="Rectangle 297"/>
            <p:cNvSpPr/>
            <p:nvPr/>
          </p:nvSpPr>
          <p:spPr>
            <a:xfrm>
              <a:off x="33528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9" name="Rectangle 298"/>
            <p:cNvSpPr/>
            <p:nvPr/>
          </p:nvSpPr>
          <p:spPr>
            <a:xfrm>
              <a:off x="39624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8</a:t>
              </a:r>
              <a:endParaRPr lang="en-US" dirty="0"/>
            </a:p>
          </p:txBody>
        </p:sp>
      </p:grpSp>
      <p:grpSp>
        <p:nvGrpSpPr>
          <p:cNvPr id="16" name="Group 299"/>
          <p:cNvGrpSpPr/>
          <p:nvPr/>
        </p:nvGrpSpPr>
        <p:grpSpPr>
          <a:xfrm>
            <a:off x="1524000" y="5257800"/>
            <a:ext cx="3048000" cy="457200"/>
            <a:chOff x="1524000" y="2514600"/>
            <a:chExt cx="3048000" cy="457200"/>
          </a:xfrm>
        </p:grpSpPr>
        <p:sp>
          <p:nvSpPr>
            <p:cNvPr id="301" name="Rectangle 300"/>
            <p:cNvSpPr/>
            <p:nvPr/>
          </p:nvSpPr>
          <p:spPr>
            <a:xfrm>
              <a:off x="1524000" y="2514600"/>
              <a:ext cx="6096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302" name="Rectangle 301"/>
            <p:cNvSpPr/>
            <p:nvPr/>
          </p:nvSpPr>
          <p:spPr>
            <a:xfrm>
              <a:off x="21336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3" name="Rectangle 302"/>
            <p:cNvSpPr/>
            <p:nvPr/>
          </p:nvSpPr>
          <p:spPr>
            <a:xfrm>
              <a:off x="27432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4" name="Rectangle 303"/>
            <p:cNvSpPr/>
            <p:nvPr/>
          </p:nvSpPr>
          <p:spPr>
            <a:xfrm>
              <a:off x="33528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5" name="Rectangle 304"/>
            <p:cNvSpPr/>
            <p:nvPr/>
          </p:nvSpPr>
          <p:spPr>
            <a:xfrm>
              <a:off x="3962400" y="2514600"/>
              <a:ext cx="609600" cy="457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" name="Group 305"/>
          <p:cNvGrpSpPr/>
          <p:nvPr/>
        </p:nvGrpSpPr>
        <p:grpSpPr>
          <a:xfrm>
            <a:off x="5257800" y="5257800"/>
            <a:ext cx="3352800" cy="457200"/>
            <a:chOff x="5257800" y="2286000"/>
            <a:chExt cx="3352800" cy="457200"/>
          </a:xfrm>
        </p:grpSpPr>
        <p:sp>
          <p:nvSpPr>
            <p:cNvPr id="307" name="Rectangle 306"/>
            <p:cNvSpPr/>
            <p:nvPr/>
          </p:nvSpPr>
          <p:spPr>
            <a:xfrm>
              <a:off x="52578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Rectangle 307"/>
            <p:cNvSpPr/>
            <p:nvPr/>
          </p:nvSpPr>
          <p:spPr>
            <a:xfrm>
              <a:off x="60960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Rectangle 308"/>
            <p:cNvSpPr/>
            <p:nvPr/>
          </p:nvSpPr>
          <p:spPr>
            <a:xfrm>
              <a:off x="69342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Rectangle 309"/>
            <p:cNvSpPr/>
            <p:nvPr/>
          </p:nvSpPr>
          <p:spPr>
            <a:xfrm>
              <a:off x="77724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7" name="Rectangle 86"/>
          <p:cNvSpPr/>
          <p:nvPr/>
        </p:nvSpPr>
        <p:spPr>
          <a:xfrm>
            <a:off x="5257800" y="6096000"/>
            <a:ext cx="1219200" cy="381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Inserted</a:t>
            </a:r>
            <a:endParaRPr lang="en-US" sz="1400" dirty="0"/>
          </a:p>
        </p:txBody>
      </p:sp>
      <p:sp>
        <p:nvSpPr>
          <p:cNvPr id="88" name="Rectangle 87"/>
          <p:cNvSpPr/>
          <p:nvPr/>
        </p:nvSpPr>
        <p:spPr>
          <a:xfrm>
            <a:off x="1524000" y="6096000"/>
            <a:ext cx="1219200" cy="381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Preempted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Input Distribution and Latency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69792" cy="466344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Assume uniformly distributed data</a:t>
            </a:r>
          </a:p>
          <a:p>
            <a:r>
              <a:rPr lang="en-US" dirty="0" smtClean="0"/>
              <a:t>With </a:t>
            </a:r>
            <a:r>
              <a:rPr lang="en-US" i="1" dirty="0" smtClean="0"/>
              <a:t>W </a:t>
            </a:r>
            <a:r>
              <a:rPr lang="en-US" dirty="0" smtClean="0"/>
              <a:t>= 2, 50% chance of interleaving delays, adding an extra clock cycle</a:t>
            </a:r>
          </a:p>
          <a:p>
            <a:r>
              <a:rPr lang="en-US" dirty="0" smtClean="0"/>
              <a:t>With </a:t>
            </a:r>
            <a:r>
              <a:rPr lang="en-US" i="1" dirty="0" smtClean="0"/>
              <a:t>W &gt; 2</a:t>
            </a:r>
            <a:r>
              <a:rPr lang="en-US" dirty="0" smtClean="0"/>
              <a:t>, more probabilities of stalling, adding 1+ clock cycles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</p:nvPr>
        </p:nvGraphicFramePr>
        <p:xfrm>
          <a:off x="5257800" y="2209800"/>
          <a:ext cx="3657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ILS Width </a:t>
                      </a:r>
                      <a:r>
                        <a:rPr lang="en-US" i="1" dirty="0" smtClean="0"/>
                        <a:t>W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Clock</a:t>
                      </a:r>
                      <a:r>
                        <a:rPr lang="en-US" baseline="0" dirty="0" smtClean="0"/>
                        <a:t> Cycles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1.500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2.125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2.597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3.078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296996" y="1524000"/>
            <a:ext cx="36000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Average latency for Interleaved</a:t>
            </a:r>
            <a:br>
              <a:rPr lang="en-US" b="1" dirty="0" smtClean="0"/>
            </a:br>
            <a:r>
              <a:rPr lang="en-US" b="1" dirty="0" smtClean="0"/>
              <a:t>Linear Sorters of length </a:t>
            </a:r>
            <a:r>
              <a:rPr lang="en-US" b="1" i="1" dirty="0" smtClean="0"/>
              <a:t>W</a:t>
            </a:r>
            <a:endParaRPr lang="en-US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5257800" y="4800600"/>
            <a:ext cx="36648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Larger ILS widths allow parallel sorting and increase throughput. However, they have complex routing and additional delays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Output Logic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/>
              <a:t>Accumulate values before output becomes relevant</a:t>
            </a:r>
          </a:p>
          <a:p>
            <a:pPr eaLnBrk="1" hangingPunct="1"/>
            <a:r>
              <a:rPr lang="en-US" dirty="0" smtClean="0"/>
              <a:t>Increase linear sorter depth to accumulate more data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Re-sort top values from each linear sorter to ensure continuity (particularly for contiguous values)</a:t>
            </a:r>
          </a:p>
          <a:p>
            <a:pPr eaLnBrk="1" hangingPunct="1"/>
            <a:r>
              <a:rPr lang="en-US" dirty="0" smtClean="0"/>
              <a:t>Service in round-robin fashion: </a:t>
            </a:r>
            <a:br>
              <a:rPr lang="en-US" dirty="0" smtClean="0"/>
            </a:br>
            <a:r>
              <a:rPr lang="en-US" dirty="0" smtClean="0"/>
              <a:t>Test the top tag of each linear sorter before deleting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Streaming output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grpSp>
        <p:nvGrpSpPr>
          <p:cNvPr id="3" name="Group 236"/>
          <p:cNvGrpSpPr/>
          <p:nvPr/>
        </p:nvGrpSpPr>
        <p:grpSpPr>
          <a:xfrm>
            <a:off x="2362200" y="2514600"/>
            <a:ext cx="3352800" cy="457200"/>
            <a:chOff x="5257800" y="2286000"/>
            <a:chExt cx="3352800" cy="457200"/>
          </a:xfrm>
        </p:grpSpPr>
        <p:sp>
          <p:nvSpPr>
            <p:cNvPr id="74" name="Rectangle 73"/>
            <p:cNvSpPr/>
            <p:nvPr/>
          </p:nvSpPr>
          <p:spPr>
            <a:xfrm>
              <a:off x="52578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60960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69342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77724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</p:grpSp>
      <p:grpSp>
        <p:nvGrpSpPr>
          <p:cNvPr id="4" name="Group 237"/>
          <p:cNvGrpSpPr/>
          <p:nvPr/>
        </p:nvGrpSpPr>
        <p:grpSpPr>
          <a:xfrm>
            <a:off x="2362200" y="1981200"/>
            <a:ext cx="3352800" cy="533400"/>
            <a:chOff x="5257800" y="1981200"/>
            <a:chExt cx="3352800" cy="533400"/>
          </a:xfrm>
        </p:grpSpPr>
        <p:sp>
          <p:nvSpPr>
            <p:cNvPr id="122" name="Rectangle 121"/>
            <p:cNvSpPr/>
            <p:nvPr/>
          </p:nvSpPr>
          <p:spPr>
            <a:xfrm>
              <a:off x="5257800" y="1981200"/>
              <a:ext cx="838200" cy="5334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LS 0</a:t>
              </a:r>
              <a:endParaRPr lang="en-US" sz="1600" dirty="0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6096000" y="1981200"/>
              <a:ext cx="838200" cy="5334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LS 1</a:t>
              </a:r>
              <a:endParaRPr lang="en-US" sz="1600" dirty="0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6934200" y="1981200"/>
              <a:ext cx="838200" cy="5334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LS 2</a:t>
              </a:r>
              <a:endParaRPr lang="en-US" sz="1600" dirty="0"/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7772400" y="1981200"/>
              <a:ext cx="838200" cy="5334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LS 3</a:t>
              </a:r>
              <a:endParaRPr lang="en-US" sz="1600" dirty="0"/>
            </a:p>
          </p:txBody>
        </p:sp>
      </p:grpSp>
      <p:grpSp>
        <p:nvGrpSpPr>
          <p:cNvPr id="6" name="Group 238"/>
          <p:cNvGrpSpPr/>
          <p:nvPr/>
        </p:nvGrpSpPr>
        <p:grpSpPr>
          <a:xfrm>
            <a:off x="2362200" y="2971800"/>
            <a:ext cx="3352800" cy="457200"/>
            <a:chOff x="5257800" y="2286000"/>
            <a:chExt cx="3352800" cy="457200"/>
          </a:xfrm>
        </p:grpSpPr>
        <p:sp>
          <p:nvSpPr>
            <p:cNvPr id="240" name="Rectangle 239"/>
            <p:cNvSpPr/>
            <p:nvPr/>
          </p:nvSpPr>
          <p:spPr>
            <a:xfrm>
              <a:off x="52578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60960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242" name="Rectangle 241"/>
            <p:cNvSpPr/>
            <p:nvPr/>
          </p:nvSpPr>
          <p:spPr>
            <a:xfrm>
              <a:off x="69342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243" name="Rectangle 242"/>
            <p:cNvSpPr/>
            <p:nvPr/>
          </p:nvSpPr>
          <p:spPr>
            <a:xfrm>
              <a:off x="77724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</p:grpSp>
      <p:grpSp>
        <p:nvGrpSpPr>
          <p:cNvPr id="7" name="Group 243"/>
          <p:cNvGrpSpPr/>
          <p:nvPr/>
        </p:nvGrpSpPr>
        <p:grpSpPr>
          <a:xfrm>
            <a:off x="2362200" y="3429000"/>
            <a:ext cx="3352800" cy="457200"/>
            <a:chOff x="5257800" y="2286000"/>
            <a:chExt cx="3352800" cy="457200"/>
          </a:xfrm>
        </p:grpSpPr>
        <p:sp>
          <p:nvSpPr>
            <p:cNvPr id="245" name="Rectangle 244"/>
            <p:cNvSpPr/>
            <p:nvPr/>
          </p:nvSpPr>
          <p:spPr>
            <a:xfrm>
              <a:off x="52578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246" name="Rectangle 245"/>
            <p:cNvSpPr/>
            <p:nvPr/>
          </p:nvSpPr>
          <p:spPr>
            <a:xfrm>
              <a:off x="60960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</a:t>
              </a:r>
              <a:endParaRPr lang="en-US" dirty="0"/>
            </a:p>
          </p:txBody>
        </p:sp>
        <p:sp>
          <p:nvSpPr>
            <p:cNvPr id="247" name="Rectangle 246"/>
            <p:cNvSpPr/>
            <p:nvPr/>
          </p:nvSpPr>
          <p:spPr>
            <a:xfrm>
              <a:off x="69342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14</a:t>
              </a:r>
              <a:endParaRPr lang="en-US" dirty="0"/>
            </a:p>
          </p:txBody>
        </p:sp>
        <p:sp>
          <p:nvSpPr>
            <p:cNvPr id="248" name="Rectangle 247"/>
            <p:cNvSpPr/>
            <p:nvPr/>
          </p:nvSpPr>
          <p:spPr>
            <a:xfrm>
              <a:off x="77724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11</a:t>
              </a:r>
              <a:endParaRPr lang="en-US" dirty="0"/>
            </a:p>
          </p:txBody>
        </p:sp>
      </p:grpSp>
      <p:grpSp>
        <p:nvGrpSpPr>
          <p:cNvPr id="8" name="Group 248"/>
          <p:cNvGrpSpPr/>
          <p:nvPr/>
        </p:nvGrpSpPr>
        <p:grpSpPr>
          <a:xfrm>
            <a:off x="2362200" y="3886200"/>
            <a:ext cx="3352800" cy="457200"/>
            <a:chOff x="5257800" y="2286000"/>
            <a:chExt cx="3352800" cy="457200"/>
          </a:xfrm>
        </p:grpSpPr>
        <p:sp>
          <p:nvSpPr>
            <p:cNvPr id="250" name="Rectangle 249"/>
            <p:cNvSpPr/>
            <p:nvPr/>
          </p:nvSpPr>
          <p:spPr>
            <a:xfrm>
              <a:off x="52578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Rectangle 250"/>
            <p:cNvSpPr/>
            <p:nvPr/>
          </p:nvSpPr>
          <p:spPr>
            <a:xfrm>
              <a:off x="60960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13</a:t>
              </a:r>
              <a:endParaRPr lang="en-US" dirty="0"/>
            </a:p>
          </p:txBody>
        </p:sp>
        <p:sp>
          <p:nvSpPr>
            <p:cNvPr id="252" name="Rectangle 251"/>
            <p:cNvSpPr/>
            <p:nvPr/>
          </p:nvSpPr>
          <p:spPr>
            <a:xfrm>
              <a:off x="69342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3" name="Rectangle 252"/>
            <p:cNvSpPr/>
            <p:nvPr/>
          </p:nvSpPr>
          <p:spPr>
            <a:xfrm>
              <a:off x="77724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15</a:t>
              </a:r>
              <a:endParaRPr lang="en-US" dirty="0"/>
            </a:p>
          </p:txBody>
        </p:sp>
      </p:grpSp>
      <p:grpSp>
        <p:nvGrpSpPr>
          <p:cNvPr id="9" name="Group 253"/>
          <p:cNvGrpSpPr/>
          <p:nvPr/>
        </p:nvGrpSpPr>
        <p:grpSpPr>
          <a:xfrm>
            <a:off x="2362200" y="4343400"/>
            <a:ext cx="3352800" cy="457200"/>
            <a:chOff x="5257800" y="2286000"/>
            <a:chExt cx="3352800" cy="457200"/>
          </a:xfrm>
        </p:grpSpPr>
        <p:sp>
          <p:nvSpPr>
            <p:cNvPr id="255" name="Rectangle 254"/>
            <p:cNvSpPr/>
            <p:nvPr/>
          </p:nvSpPr>
          <p:spPr>
            <a:xfrm>
              <a:off x="52578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Rectangle 255"/>
            <p:cNvSpPr/>
            <p:nvPr/>
          </p:nvSpPr>
          <p:spPr>
            <a:xfrm>
              <a:off x="60960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Rectangle 256"/>
            <p:cNvSpPr/>
            <p:nvPr/>
          </p:nvSpPr>
          <p:spPr>
            <a:xfrm>
              <a:off x="69342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Rectangle 257"/>
            <p:cNvSpPr/>
            <p:nvPr/>
          </p:nvSpPr>
          <p:spPr>
            <a:xfrm>
              <a:off x="77724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258"/>
          <p:cNvGrpSpPr/>
          <p:nvPr/>
        </p:nvGrpSpPr>
        <p:grpSpPr>
          <a:xfrm>
            <a:off x="2362200" y="4800600"/>
            <a:ext cx="3352800" cy="457200"/>
            <a:chOff x="5257800" y="2286000"/>
            <a:chExt cx="3352800" cy="457200"/>
          </a:xfrm>
        </p:grpSpPr>
        <p:sp>
          <p:nvSpPr>
            <p:cNvPr id="260" name="Rectangle 259"/>
            <p:cNvSpPr/>
            <p:nvPr/>
          </p:nvSpPr>
          <p:spPr>
            <a:xfrm>
              <a:off x="52578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Rectangle 260"/>
            <p:cNvSpPr/>
            <p:nvPr/>
          </p:nvSpPr>
          <p:spPr>
            <a:xfrm>
              <a:off x="60960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Rectangle 261"/>
            <p:cNvSpPr/>
            <p:nvPr/>
          </p:nvSpPr>
          <p:spPr>
            <a:xfrm>
              <a:off x="69342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Rectangle 262"/>
            <p:cNvSpPr/>
            <p:nvPr/>
          </p:nvSpPr>
          <p:spPr>
            <a:xfrm>
              <a:off x="77724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305"/>
          <p:cNvGrpSpPr/>
          <p:nvPr/>
        </p:nvGrpSpPr>
        <p:grpSpPr>
          <a:xfrm>
            <a:off x="2362200" y="5257800"/>
            <a:ext cx="3352800" cy="457200"/>
            <a:chOff x="5257800" y="2286000"/>
            <a:chExt cx="3352800" cy="457200"/>
          </a:xfrm>
        </p:grpSpPr>
        <p:sp>
          <p:nvSpPr>
            <p:cNvPr id="307" name="Rectangle 306"/>
            <p:cNvSpPr/>
            <p:nvPr/>
          </p:nvSpPr>
          <p:spPr>
            <a:xfrm>
              <a:off x="52578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Rectangle 307"/>
            <p:cNvSpPr/>
            <p:nvPr/>
          </p:nvSpPr>
          <p:spPr>
            <a:xfrm>
              <a:off x="60960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Rectangle 308"/>
            <p:cNvSpPr/>
            <p:nvPr/>
          </p:nvSpPr>
          <p:spPr>
            <a:xfrm>
              <a:off x="69342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Rectangle 309"/>
            <p:cNvSpPr/>
            <p:nvPr/>
          </p:nvSpPr>
          <p:spPr>
            <a:xfrm>
              <a:off x="7772400" y="2286000"/>
              <a:ext cx="8382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9" name="TextBox 88"/>
          <p:cNvSpPr txBox="1"/>
          <p:nvPr/>
        </p:nvSpPr>
        <p:spPr>
          <a:xfrm>
            <a:off x="5867400" y="2514600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OK</a:t>
            </a:r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>
            <a:off x="5867400" y="2971800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OK</a:t>
            </a:r>
            <a:endParaRPr lang="en-US" dirty="0"/>
          </a:p>
        </p:txBody>
      </p:sp>
      <p:sp>
        <p:nvSpPr>
          <p:cNvPr id="91" name="TextBox 90"/>
          <p:cNvSpPr txBox="1"/>
          <p:nvPr/>
        </p:nvSpPr>
        <p:spPr>
          <a:xfrm>
            <a:off x="5867400" y="3429000"/>
            <a:ext cx="2655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Output {8,9}; Wait for 10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Hardware Implementation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FPGA Area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</p:nvPr>
        </p:nvGraphicFramePr>
        <p:xfrm>
          <a:off x="1371600" y="4114800"/>
          <a:ext cx="74676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520"/>
                <a:gridCol w="1493520"/>
                <a:gridCol w="1493520"/>
                <a:gridCol w="1493520"/>
                <a:gridCol w="14935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Linear</a:t>
                      </a:r>
                      <a:r>
                        <a:rPr lang="en-US" baseline="0" dirty="0" smtClean="0"/>
                        <a:t> Sorters, </a:t>
                      </a:r>
                      <a:r>
                        <a:rPr lang="en-US" i="1" baseline="0" dirty="0" smtClean="0"/>
                        <a:t>W</a:t>
                      </a:r>
                      <a:endParaRPr lang="en-US" i="1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Slices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Slices/Node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Area Overhead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Interleaving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Area (slices)</a:t>
                      </a:r>
                      <a:endParaRPr lang="en-US" dirty="0"/>
                    </a:p>
                  </a:txBody>
                  <a:tcPr marL="44597" marR="44597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278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17.4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2.3%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44597" marR="44597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641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20.0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17.6%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113</a:t>
                      </a:r>
                      <a:endParaRPr lang="en-US" dirty="0"/>
                    </a:p>
                  </a:txBody>
                  <a:tcPr marL="44597" marR="44597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1294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20.2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18.8%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243</a:t>
                      </a:r>
                      <a:endParaRPr lang="en-US" dirty="0"/>
                    </a:p>
                  </a:txBody>
                  <a:tcPr marL="44597" marR="44597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2612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20.4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20.0%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522</a:t>
                      </a:r>
                      <a:endParaRPr lang="en-US" dirty="0"/>
                    </a:p>
                  </a:txBody>
                  <a:tcPr marL="44597" marR="44597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5250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20.5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20.6%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1081</a:t>
                      </a:r>
                      <a:endParaRPr lang="en-US" dirty="0"/>
                    </a:p>
                  </a:txBody>
                  <a:tcPr marL="44597" marR="44597"/>
                </a:tc>
              </a:tr>
            </a:tbl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447800" y="1524000"/>
            <a:ext cx="7485888" cy="2209800"/>
          </a:xfrm>
        </p:spPr>
        <p:txBody>
          <a:bodyPr/>
          <a:lstStyle/>
          <a:p>
            <a:r>
              <a:rPr lang="en-US" dirty="0" smtClean="0"/>
              <a:t>Xilinx Virtex-5 FPGA</a:t>
            </a:r>
          </a:p>
          <a:p>
            <a:r>
              <a:rPr lang="en-US" dirty="0" smtClean="0"/>
              <a:t>8-bit tags, 8-bit data</a:t>
            </a:r>
          </a:p>
          <a:p>
            <a:r>
              <a:rPr lang="en-US" dirty="0" smtClean="0"/>
              <a:t>17 slices per sorter node</a:t>
            </a:r>
          </a:p>
          <a:p>
            <a:r>
              <a:rPr lang="en-US" dirty="0" smtClean="0"/>
              <a:t>Linear Sorter depth of 16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24200" y="3733800"/>
            <a:ext cx="4168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Interleaved Linear Sorter FPGA Area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FPGA Throughput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447800" y="1524000"/>
            <a:ext cx="7485888" cy="2209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</a:t>
            </a:r>
            <a:r>
              <a:rPr lang="en-US" baseline="-25000" dirty="0" smtClean="0"/>
              <a:t>clk</a:t>
            </a:r>
            <a:r>
              <a:rPr lang="en-US" dirty="0" smtClean="0"/>
              <a:t> x ILS width </a:t>
            </a:r>
            <a:r>
              <a:rPr lang="en-US" i="1" dirty="0" smtClean="0"/>
              <a:t>W</a:t>
            </a:r>
          </a:p>
          <a:p>
            <a:r>
              <a:rPr lang="en-US" dirty="0" smtClean="0"/>
              <a:t>Includes logic and routing delay for interleaving data for </a:t>
            </a:r>
            <a:r>
              <a:rPr lang="en-US" i="1" dirty="0" smtClean="0"/>
              <a:t>W</a:t>
            </a:r>
            <a:r>
              <a:rPr lang="en-US" dirty="0" smtClean="0"/>
              <a:t> linear sorters</a:t>
            </a:r>
          </a:p>
          <a:p>
            <a:r>
              <a:rPr lang="en-US" dirty="0" smtClean="0"/>
              <a:t>Averaged for sorter depth from 1 </a:t>
            </a:r>
            <a:br>
              <a:rPr lang="en-US" dirty="0" smtClean="0"/>
            </a:br>
            <a:r>
              <a:rPr lang="en-US" dirty="0" smtClean="0"/>
              <a:t>up to 256 nodes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52600" y="3810000"/>
            <a:ext cx="6421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Interleaved Linear Sorter FPGA Frequency &amp; Throughput</a:t>
            </a:r>
            <a:endParaRPr lang="en-US" b="1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</p:nvPr>
        </p:nvGraphicFramePr>
        <p:xfrm>
          <a:off x="1981200" y="4191000"/>
          <a:ext cx="60198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6600"/>
                <a:gridCol w="2006600"/>
                <a:gridCol w="2006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Linear Sorters,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i="1" baseline="0" dirty="0" smtClean="0"/>
                        <a:t>W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Frequency (MHz)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Throughput (millions/sec)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1058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FPGA Throughput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447800" y="1524000"/>
            <a:ext cx="7485888" cy="2209800"/>
          </a:xfrm>
        </p:spPr>
        <p:txBody>
          <a:bodyPr/>
          <a:lstStyle/>
          <a:p>
            <a:r>
              <a:rPr lang="en-US" dirty="0" smtClean="0"/>
              <a:t>W=16, large logic &amp; routing delays at inputs</a:t>
            </a:r>
          </a:p>
          <a:p>
            <a:r>
              <a:rPr lang="en-US" dirty="0" smtClean="0"/>
              <a:t>First three cases need single 6-input LUT for routing. Two and four LUTs needed for W=8 and W=16, respectively.</a:t>
            </a:r>
          </a:p>
          <a:p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752600" y="3810000"/>
            <a:ext cx="6421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Interleaved Linear Sorter FPGA Frequency &amp; Throughput</a:t>
            </a:r>
            <a:endParaRPr lang="en-US" b="1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</p:nvPr>
        </p:nvGraphicFramePr>
        <p:xfrm>
          <a:off x="1981200" y="4191000"/>
          <a:ext cx="60198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6600"/>
                <a:gridCol w="2006600"/>
                <a:gridCol w="2006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Linear Sorters,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i="1" baseline="0" dirty="0" smtClean="0"/>
                        <a:t>W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Frequency (MHz)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Throughput (millions/sec)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1058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Maximum ILS Throughput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9" name="Content Placeholder 8" descr="Maximum_Throughput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35100" y="1644682"/>
            <a:ext cx="7499350" cy="4406835"/>
          </a:xfrm>
        </p:spPr>
      </p:pic>
      <p:sp>
        <p:nvSpPr>
          <p:cNvPr id="10" name="TextBox 9"/>
          <p:cNvSpPr txBox="1"/>
          <p:nvPr/>
        </p:nvSpPr>
        <p:spPr>
          <a:xfrm>
            <a:off x="1447800" y="6488668"/>
            <a:ext cx="7233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Average speedups of 1.0, 1.8, 3.7 and 3.5 against single linear sorter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Background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dirty="0" smtClean="0"/>
              <a:t>Software quicksort, mergesort and heapsort use divide-and-conquer techniques to achieve efficiency</a:t>
            </a:r>
          </a:p>
          <a:p>
            <a:pPr eaLnBrk="1" hangingPunct="1">
              <a:defRPr/>
            </a:pPr>
            <a:r>
              <a:rPr lang="en-US" dirty="0" smtClean="0"/>
              <a:t>Hardware sorting plagued with overhead from data movements, synchronization, bookkeeping and memory accesses</a:t>
            </a:r>
          </a:p>
          <a:p>
            <a:pPr eaLnBrk="1" hangingPunct="1">
              <a:defRPr/>
            </a:pPr>
            <a:r>
              <a:rPr lang="en-US" dirty="0" smtClean="0"/>
              <a:t>Need better use of concurrent data comparisons and swaps, rather than the extended execution of multiple assembly instructions like its software counterpart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Throughput considerations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1600200"/>
          </a:xfrm>
        </p:spPr>
        <p:txBody>
          <a:bodyPr/>
          <a:lstStyle/>
          <a:p>
            <a:r>
              <a:rPr lang="en-US" dirty="0" smtClean="0"/>
              <a:t>Interleaving contention results in an average latency which increases with ILS width </a:t>
            </a:r>
            <a:r>
              <a:rPr lang="en-US" i="1" dirty="0" smtClean="0"/>
              <a:t>W</a:t>
            </a:r>
          </a:p>
        </p:txBody>
      </p:sp>
      <p:graphicFrame>
        <p:nvGraphicFramePr>
          <p:cNvPr id="4" name="Content Placeholder 5"/>
          <p:cNvGraphicFramePr>
            <a:graphicFrameLocks/>
          </p:cNvGraphicFramePr>
          <p:nvPr/>
        </p:nvGraphicFramePr>
        <p:xfrm>
          <a:off x="2971800" y="4038600"/>
          <a:ext cx="3657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ILS Width </a:t>
                      </a:r>
                      <a:r>
                        <a:rPr lang="en-US" i="1" dirty="0" smtClean="0"/>
                        <a:t>W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Clock</a:t>
                      </a:r>
                      <a:r>
                        <a:rPr lang="en-US" baseline="0" dirty="0" smtClean="0"/>
                        <a:t> Cycles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1.500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2.125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2.597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3.078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600200" y="3657600"/>
            <a:ext cx="662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Average latency for Interleaved Linear Sorters of length </a:t>
            </a:r>
            <a:r>
              <a:rPr lang="en-US" b="1" i="1" dirty="0" smtClean="0"/>
              <a:t>W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satMod val="130000"/>
                  </a:schemeClr>
                </a:solidFill>
              </a:rPr>
              <a:t>Normalized 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ILS Throughput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47800" y="6488668"/>
            <a:ext cx="7233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Average speedups of 1.0, 1.3, 1.8 and 1.4 against single linear sorter</a:t>
            </a:r>
            <a:endParaRPr lang="en-US" i="1" dirty="0"/>
          </a:p>
        </p:txBody>
      </p:sp>
      <p:pic>
        <p:nvPicPr>
          <p:cNvPr id="6" name="Content Placeholder 5" descr="Normalized_Throughput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35100" y="1681105"/>
            <a:ext cx="7499350" cy="433399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Virtex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II-Pro implementation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100 MHz  bus frequency</a:t>
            </a:r>
          </a:p>
          <a:p>
            <a:r>
              <a:rPr lang="en-US" dirty="0" smtClean="0"/>
              <a:t>Data resided on </a:t>
            </a:r>
            <a:r>
              <a:rPr lang="en-US" dirty="0" err="1" smtClean="0"/>
              <a:t>BlockRAMs</a:t>
            </a:r>
            <a:endParaRPr lang="en-US" dirty="0" smtClean="0"/>
          </a:p>
          <a:p>
            <a:r>
              <a:rPr lang="en-US" dirty="0" smtClean="0"/>
              <a:t>Tested Interleaved Linear Sorter </a:t>
            </a:r>
            <a:r>
              <a:rPr lang="en-US" i="1" dirty="0" smtClean="0"/>
              <a:t>W</a:t>
            </a:r>
            <a:r>
              <a:rPr lang="en-US" dirty="0" smtClean="0"/>
              <a:t>=4 </a:t>
            </a:r>
          </a:p>
          <a:p>
            <a:endParaRPr lang="en-US" dirty="0" smtClean="0"/>
          </a:p>
          <a:p>
            <a:r>
              <a:rPr lang="en-US" dirty="0" smtClean="0"/>
              <a:t>Compared against MicroBlaze </a:t>
            </a:r>
            <a:br>
              <a:rPr lang="en-US" dirty="0" smtClean="0"/>
            </a:br>
            <a:r>
              <a:rPr lang="en-US" dirty="0" smtClean="0"/>
              <a:t>running quicksort in C</a:t>
            </a:r>
          </a:p>
          <a:p>
            <a:r>
              <a:rPr lang="en-US" dirty="0" smtClean="0"/>
              <a:t>Timing includes bus arbitration, read</a:t>
            </a:r>
          </a:p>
          <a:p>
            <a:r>
              <a:rPr lang="en-US" dirty="0" smtClean="0"/>
              <a:t>and writes over the OPB</a:t>
            </a:r>
          </a:p>
          <a:p>
            <a:r>
              <a:rPr lang="en-US" dirty="0" smtClean="0"/>
              <a:t>Final result is saved in </a:t>
            </a:r>
            <a:r>
              <a:rPr lang="en-US" dirty="0" err="1" smtClean="0"/>
              <a:t>BlockRAM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test scenarios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4953000"/>
          </a:xfrm>
        </p:spPr>
        <p:txBody>
          <a:bodyPr>
            <a:normAutofit fontScale="92500" lnSpcReduction="20000"/>
          </a:bodyPr>
          <a:lstStyle/>
          <a:p>
            <a:pPr marL="596900" indent="-514350">
              <a:buFont typeface="+mj-lt"/>
              <a:buAutoNum type="arabicPeriod"/>
            </a:pPr>
            <a:r>
              <a:rPr lang="en-US" dirty="0" smtClean="0"/>
              <a:t>MicroBlaze BRAM write &amp; read-back</a:t>
            </a:r>
          </a:p>
          <a:p>
            <a:pPr marL="871538" lvl="1" indent="-514350"/>
            <a:r>
              <a:rPr lang="en-US" dirty="0" smtClean="0"/>
              <a:t>MB writes BRAM unsorted data</a:t>
            </a:r>
          </a:p>
          <a:p>
            <a:pPr marL="871538" lvl="1" indent="-514350"/>
            <a:r>
              <a:rPr lang="en-US" dirty="0" smtClean="0"/>
              <a:t>MB sends start signal to ILS</a:t>
            </a:r>
          </a:p>
          <a:p>
            <a:pPr marL="871538" lvl="1" indent="-514350"/>
            <a:r>
              <a:rPr lang="en-US" dirty="0" smtClean="0"/>
              <a:t>MB reads back sorted values over OPB</a:t>
            </a:r>
          </a:p>
          <a:p>
            <a:pPr marL="596900" indent="-514350">
              <a:buFont typeface="+mj-lt"/>
              <a:buAutoNum type="arabicPeriod"/>
            </a:pPr>
            <a:r>
              <a:rPr lang="en-US" dirty="0" smtClean="0"/>
              <a:t>MicroBlaze BRAM write</a:t>
            </a:r>
          </a:p>
          <a:p>
            <a:pPr marL="871538" lvl="1" indent="-514350"/>
            <a:r>
              <a:rPr lang="en-US" dirty="0" smtClean="0"/>
              <a:t>Same as scenario 1</a:t>
            </a:r>
          </a:p>
          <a:p>
            <a:pPr marL="871538" lvl="1" indent="-514350"/>
            <a:r>
              <a:rPr lang="en-US" dirty="0" smtClean="0"/>
              <a:t>No need for read back into MB</a:t>
            </a:r>
          </a:p>
          <a:p>
            <a:pPr marL="596900" indent="-514350">
              <a:buFont typeface="+mj-lt"/>
              <a:buAutoNum type="arabicPeriod"/>
            </a:pPr>
            <a:r>
              <a:rPr lang="en-US" dirty="0" smtClean="0"/>
              <a:t>No MicroBlaze</a:t>
            </a:r>
          </a:p>
          <a:p>
            <a:pPr marL="871538" lvl="1" indent="-514350"/>
            <a:r>
              <a:rPr lang="en-US" dirty="0" smtClean="0"/>
              <a:t>Hardware-only streaming output approach</a:t>
            </a:r>
          </a:p>
          <a:p>
            <a:pPr marL="871538" lvl="1" indent="-514350"/>
            <a:r>
              <a:rPr lang="en-US" dirty="0" smtClean="0"/>
              <a:t>No need for OPB requests</a:t>
            </a:r>
          </a:p>
          <a:p>
            <a:pPr marL="871538" lvl="1" indent="-514350"/>
            <a:r>
              <a:rPr lang="en-US" dirty="0" smtClean="0"/>
              <a:t>Output consumed by other hardware components immediately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ILS speedup over MicroBlaze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49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8300"/>
                <a:gridCol w="2362200"/>
                <a:gridCol w="2228849"/>
              </a:tblGrid>
              <a:tr h="518160">
                <a:tc>
                  <a:txBody>
                    <a:bodyPr/>
                    <a:lstStyle/>
                    <a:p>
                      <a:r>
                        <a:rPr lang="en-US" dirty="0" smtClean="0"/>
                        <a:t>System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Clock cycles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Speedup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18160">
                <a:tc>
                  <a:txBody>
                    <a:bodyPr/>
                    <a:lstStyle/>
                    <a:p>
                      <a:r>
                        <a:rPr lang="en-US" dirty="0" smtClean="0"/>
                        <a:t>MicroBlaze quicksort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49,982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18160">
                <a:tc>
                  <a:txBody>
                    <a:bodyPr/>
                    <a:lstStyle/>
                    <a:p>
                      <a:r>
                        <a:rPr lang="en-US" dirty="0" smtClean="0"/>
                        <a:t>ILS 1 – MB write &amp; read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18160">
                <a:tc>
                  <a:txBody>
                    <a:bodyPr/>
                    <a:lstStyle/>
                    <a:p>
                      <a:r>
                        <a:rPr lang="en-US" dirty="0" smtClean="0"/>
                        <a:t>ILS 2 – MB write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68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18160">
                <a:tc>
                  <a:txBody>
                    <a:bodyPr/>
                    <a:lstStyle/>
                    <a:p>
                      <a:r>
                        <a:rPr lang="en-US" dirty="0" smtClean="0"/>
                        <a:t>ILS 3 – Hardware</a:t>
                      </a:r>
                      <a:r>
                        <a:rPr lang="en-US" baseline="0" dirty="0" smtClean="0"/>
                        <a:t>-only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1666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47800" y="4724400"/>
            <a:ext cx="166263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i="1" dirty="0" smtClean="0"/>
              <a:t>32-bit data</a:t>
            </a:r>
          </a:p>
          <a:p>
            <a:pPr>
              <a:buFont typeface="Arial" pitchFamily="34" charset="0"/>
              <a:buChar char="•"/>
            </a:pPr>
            <a:r>
              <a:rPr lang="en-US" i="1" dirty="0" smtClean="0"/>
              <a:t>16-bit tags</a:t>
            </a:r>
          </a:p>
          <a:p>
            <a:pPr>
              <a:buFont typeface="Arial" pitchFamily="34" charset="0"/>
              <a:buChar char="•"/>
            </a:pPr>
            <a:r>
              <a:rPr lang="en-US" i="1" dirty="0" smtClean="0"/>
              <a:t>64 values</a:t>
            </a:r>
          </a:p>
          <a:p>
            <a:pPr>
              <a:buFont typeface="Arial" pitchFamily="34" charset="0"/>
              <a:buChar char="•"/>
            </a:pPr>
            <a:r>
              <a:rPr lang="en-US" i="1" dirty="0" smtClean="0"/>
              <a:t>ILS width of 4</a:t>
            </a:r>
          </a:p>
          <a:p>
            <a:pPr>
              <a:buFont typeface="Arial" pitchFamily="34" charset="0"/>
              <a:buChar char="•"/>
            </a:pP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ILS speedup against Sorting Network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</p:nvPr>
        </p:nvGraphicFramePr>
        <p:xfrm>
          <a:off x="1435100" y="1524000"/>
          <a:ext cx="7099299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3158"/>
                <a:gridCol w="2236190"/>
                <a:gridCol w="2109951"/>
              </a:tblGrid>
              <a:tr h="518160">
                <a:tc>
                  <a:txBody>
                    <a:bodyPr/>
                    <a:lstStyle/>
                    <a:p>
                      <a:r>
                        <a:rPr lang="en-US" dirty="0" smtClean="0"/>
                        <a:t>System</a:t>
                      </a:r>
                      <a:endParaRPr lang="en-US" dirty="0"/>
                    </a:p>
                  </a:txBody>
                  <a:tcPr marL="44597" marR="445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Execution time (ns)</a:t>
                      </a:r>
                      <a:endParaRPr lang="en-US" dirty="0"/>
                    </a:p>
                  </a:txBody>
                  <a:tcPr marL="44597" marR="44597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Speedup</a:t>
                      </a:r>
                      <a:endParaRPr lang="en-US" dirty="0"/>
                    </a:p>
                  </a:txBody>
                  <a:tcPr marL="44597" marR="44597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18160">
                <a:tc>
                  <a:txBody>
                    <a:bodyPr/>
                    <a:lstStyle/>
                    <a:p>
                      <a:r>
                        <a:rPr lang="en-US" dirty="0" smtClean="0"/>
                        <a:t>Batcher odd-even</a:t>
                      </a:r>
                      <a:endParaRPr lang="en-US" dirty="0"/>
                    </a:p>
                  </a:txBody>
                  <a:tcPr marL="44597" marR="445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95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</a:t>
                      </a:r>
                      <a:endParaRPr lang="en-US" dirty="0"/>
                    </a:p>
                  </a:txBody>
                  <a:tcPr marL="44597" marR="44597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18160">
                <a:tc>
                  <a:txBody>
                    <a:bodyPr/>
                    <a:lstStyle/>
                    <a:p>
                      <a:r>
                        <a:rPr lang="en-US" dirty="0" smtClean="0"/>
                        <a:t>ILS – Hardware only</a:t>
                      </a:r>
                      <a:endParaRPr lang="en-US" dirty="0"/>
                    </a:p>
                  </a:txBody>
                  <a:tcPr marL="44597" marR="445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123</a:t>
                      </a:r>
                      <a:endParaRPr lang="en-US" dirty="0"/>
                    </a:p>
                  </a:txBody>
                  <a:tcPr marL="44597" marR="44597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0.8</a:t>
                      </a:r>
                      <a:endParaRPr lang="en-US" dirty="0"/>
                    </a:p>
                  </a:txBody>
                  <a:tcPr marL="44597" marR="44597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Content Placeholder 5"/>
          <p:cNvSpPr txBox="1">
            <a:spLocks/>
          </p:cNvSpPr>
          <p:nvPr/>
        </p:nvSpPr>
        <p:spPr bwMode="auto">
          <a:xfrm>
            <a:off x="1600200" y="4495800"/>
            <a:ext cx="7485888" cy="1844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5125" marR="0" lvl="0" indent="-282575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tabLst/>
              <a:defRPr/>
            </a:pPr>
            <a:r>
              <a:rPr kumimoji="0" lang="en-US" sz="28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Sorting network requires static</a:t>
            </a:r>
            <a:r>
              <a:rPr lang="en-US" sz="2800" dirty="0" smtClean="0">
                <a:latin typeface="+mn-lt"/>
                <a:cs typeface="+mn-cs"/>
              </a:rPr>
              <a:t> data set</a:t>
            </a:r>
          </a:p>
          <a:p>
            <a:pPr marL="365125" marR="0" lvl="0" indent="-282575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tabLst/>
              <a:defRPr/>
            </a:pPr>
            <a:r>
              <a:rPr lang="en-US" sz="2800" dirty="0" smtClean="0">
                <a:latin typeface="+mn-lt"/>
                <a:cs typeface="+mn-cs"/>
              </a:rPr>
              <a:t>Re-sorts the full set of data upon a </a:t>
            </a:r>
            <a:br>
              <a:rPr lang="en-US" sz="2800" dirty="0" smtClean="0">
                <a:latin typeface="+mn-lt"/>
                <a:cs typeface="+mn-cs"/>
              </a:rPr>
            </a:br>
            <a:r>
              <a:rPr lang="en-US" sz="2800" dirty="0" smtClean="0">
                <a:latin typeface="+mn-lt"/>
                <a:cs typeface="+mn-cs"/>
              </a:rPr>
              <a:t>single new insertion</a:t>
            </a:r>
          </a:p>
          <a:p>
            <a:pPr marL="365125" marR="0" lvl="0" indent="-282575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tabLst/>
              <a:defRPr/>
            </a:pPr>
            <a:endParaRPr lang="en-US" sz="2800" dirty="0" smtClean="0">
              <a:latin typeface="+mn-lt"/>
              <a:cs typeface="+mn-cs"/>
            </a:endParaRPr>
          </a:p>
          <a:p>
            <a:pPr marL="365125" marR="0" lvl="0" indent="-282575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47800" y="3124200"/>
            <a:ext cx="186781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i="1" dirty="0" smtClean="0"/>
              <a:t>16-bit data-tags</a:t>
            </a:r>
          </a:p>
          <a:p>
            <a:pPr>
              <a:buFont typeface="Arial" pitchFamily="34" charset="0"/>
              <a:buChar char="•"/>
            </a:pPr>
            <a:r>
              <a:rPr lang="en-US" i="1" dirty="0" smtClean="0"/>
              <a:t>32 values</a:t>
            </a:r>
          </a:p>
          <a:p>
            <a:pPr>
              <a:buFont typeface="Arial" pitchFamily="34" charset="0"/>
              <a:buChar char="•"/>
            </a:pPr>
            <a:r>
              <a:rPr lang="en-US" i="1" dirty="0" smtClean="0"/>
              <a:t>ILS width of 4</a:t>
            </a:r>
          </a:p>
          <a:p>
            <a:pPr>
              <a:buFont typeface="Arial" pitchFamily="34" charset="0"/>
              <a:buChar char="•"/>
            </a:pP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Conclusions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Conclusions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8768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Linear sorters appropriate to overcome sorting network disadvantages, but limited throughput</a:t>
            </a:r>
          </a:p>
          <a:p>
            <a:pPr eaLnBrk="1" hangingPunct="1"/>
            <a:r>
              <a:rPr lang="en-US" dirty="0" smtClean="0"/>
              <a:t>Interleaved Linear Sorters allow high throughput, configuration of width, depth, tag and data size to match system requirements</a:t>
            </a:r>
            <a:endParaRPr lang="en-US" b="1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ILS speedup of 1.8 over regular linear sorter (3.7 for best case)</a:t>
            </a:r>
          </a:p>
          <a:p>
            <a:pPr eaLnBrk="1" hangingPunct="1"/>
            <a:r>
              <a:rPr lang="en-US" dirty="0" smtClean="0"/>
              <a:t>ILS speedup of 68 against embedded software counterpart (1666 for best case)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Questions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Sorting Networks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4339" name="Content Placeholder 3"/>
          <p:cNvSpPr>
            <a:spLocks noGrp="1"/>
          </p:cNvSpPr>
          <p:nvPr>
            <p:ph sz="half" idx="1"/>
          </p:nvPr>
        </p:nvSpPr>
        <p:spPr>
          <a:xfrm>
            <a:off x="1435100" y="1524000"/>
            <a:ext cx="3746500" cy="4664075"/>
          </a:xfrm>
        </p:spPr>
        <p:txBody>
          <a:bodyPr/>
          <a:lstStyle/>
          <a:p>
            <a:pPr eaLnBrk="1" hangingPunct="1"/>
            <a:r>
              <a:rPr lang="en-US" smtClean="0"/>
              <a:t>Swap comparators sort pairs of values</a:t>
            </a:r>
          </a:p>
          <a:p>
            <a:pPr eaLnBrk="1" hangingPunct="1"/>
            <a:r>
              <a:rPr lang="en-US" smtClean="0"/>
              <a:t>Sink lowest value, then operate on remaining S</a:t>
            </a:r>
            <a:r>
              <a:rPr lang="en-US" baseline="-25000" smtClean="0"/>
              <a:t>n-1</a:t>
            </a:r>
            <a:r>
              <a:rPr lang="en-US" smtClean="0"/>
              <a:t> items</a:t>
            </a:r>
          </a:p>
          <a:p>
            <a:pPr eaLnBrk="1" hangingPunct="1"/>
            <a:r>
              <a:rPr lang="en-US" smtClean="0"/>
              <a:t>Receive parallel data at inputs</a:t>
            </a:r>
          </a:p>
          <a:p>
            <a:pPr eaLnBrk="1" hangingPunct="1"/>
            <a:r>
              <a:rPr lang="en-US" smtClean="0"/>
              <a:t>High #PE and latency, resort with each new insertion</a:t>
            </a:r>
          </a:p>
          <a:p>
            <a:pPr eaLnBrk="1" hangingPunct="1"/>
            <a:endParaRPr lang="en-US" smtClean="0"/>
          </a:p>
        </p:txBody>
      </p:sp>
      <p:pic>
        <p:nvPicPr>
          <p:cNvPr id="14340" name="Content Placeholder 6" descr="Bubble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715000" y="1447800"/>
            <a:ext cx="3079750" cy="1676400"/>
          </a:xfrm>
        </p:spPr>
      </p:pic>
      <p:sp>
        <p:nvSpPr>
          <p:cNvPr id="14341" name="TextBox 4"/>
          <p:cNvSpPr txBox="1">
            <a:spLocks noChangeArrowheads="1"/>
          </p:cNvSpPr>
          <p:nvPr/>
        </p:nvSpPr>
        <p:spPr bwMode="auto">
          <a:xfrm>
            <a:off x="6324600" y="3505200"/>
            <a:ext cx="1793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Bubble Sort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5715000" y="4572000"/>
            <a:ext cx="2819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715000" y="5029200"/>
            <a:ext cx="2819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715000" y="5486400"/>
            <a:ext cx="2819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715000" y="5943600"/>
            <a:ext cx="2819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5791200" y="48006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6019800" y="52578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6324600" y="57150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715000" y="6400800"/>
            <a:ext cx="2819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6553200" y="61722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6705600" y="48006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6934200" y="52578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7162800" y="57150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7467600" y="48006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7696200" y="52578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8077200" y="48006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4"/>
          <p:cNvSpPr txBox="1">
            <a:spLocks noChangeArrowheads="1"/>
          </p:cNvSpPr>
          <p:nvPr/>
        </p:nvSpPr>
        <p:spPr bwMode="auto">
          <a:xfrm>
            <a:off x="5334000" y="43434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3</a:t>
            </a:r>
          </a:p>
        </p:txBody>
      </p:sp>
      <p:sp>
        <p:nvSpPr>
          <p:cNvPr id="22" name="TextBox 25"/>
          <p:cNvSpPr txBox="1">
            <a:spLocks noChangeArrowheads="1"/>
          </p:cNvSpPr>
          <p:nvPr/>
        </p:nvSpPr>
        <p:spPr bwMode="auto">
          <a:xfrm>
            <a:off x="5334000" y="48768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2</a:t>
            </a:r>
          </a:p>
        </p:txBody>
      </p:sp>
      <p:sp>
        <p:nvSpPr>
          <p:cNvPr id="23" name="TextBox 26"/>
          <p:cNvSpPr txBox="1">
            <a:spLocks noChangeArrowheads="1"/>
          </p:cNvSpPr>
          <p:nvPr/>
        </p:nvSpPr>
        <p:spPr bwMode="auto">
          <a:xfrm>
            <a:off x="5334000" y="53340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5</a:t>
            </a:r>
          </a:p>
        </p:txBody>
      </p:sp>
      <p:sp>
        <p:nvSpPr>
          <p:cNvPr id="24" name="TextBox 28"/>
          <p:cNvSpPr txBox="1">
            <a:spLocks noChangeArrowheads="1"/>
          </p:cNvSpPr>
          <p:nvPr/>
        </p:nvSpPr>
        <p:spPr bwMode="auto">
          <a:xfrm>
            <a:off x="5334000" y="57912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4</a:t>
            </a:r>
          </a:p>
        </p:txBody>
      </p:sp>
      <p:sp>
        <p:nvSpPr>
          <p:cNvPr id="25" name="TextBox 29"/>
          <p:cNvSpPr txBox="1">
            <a:spLocks noChangeArrowheads="1"/>
          </p:cNvSpPr>
          <p:nvPr/>
        </p:nvSpPr>
        <p:spPr bwMode="auto">
          <a:xfrm>
            <a:off x="5334000" y="62484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1</a:t>
            </a:r>
          </a:p>
        </p:txBody>
      </p:sp>
      <p:sp>
        <p:nvSpPr>
          <p:cNvPr id="26" name="TextBox 30"/>
          <p:cNvSpPr txBox="1">
            <a:spLocks noChangeArrowheads="1"/>
          </p:cNvSpPr>
          <p:nvPr/>
        </p:nvSpPr>
        <p:spPr bwMode="auto">
          <a:xfrm>
            <a:off x="8686800" y="43434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3</a:t>
            </a:r>
          </a:p>
        </p:txBody>
      </p:sp>
      <p:sp>
        <p:nvSpPr>
          <p:cNvPr id="27" name="TextBox 31"/>
          <p:cNvSpPr txBox="1">
            <a:spLocks noChangeArrowheads="1"/>
          </p:cNvSpPr>
          <p:nvPr/>
        </p:nvSpPr>
        <p:spPr bwMode="auto">
          <a:xfrm>
            <a:off x="8686800" y="48768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2</a:t>
            </a:r>
          </a:p>
        </p:txBody>
      </p:sp>
      <p:sp>
        <p:nvSpPr>
          <p:cNvPr id="28" name="TextBox 32"/>
          <p:cNvSpPr txBox="1">
            <a:spLocks noChangeArrowheads="1"/>
          </p:cNvSpPr>
          <p:nvPr/>
        </p:nvSpPr>
        <p:spPr bwMode="auto">
          <a:xfrm>
            <a:off x="8686800" y="53340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5</a:t>
            </a:r>
          </a:p>
        </p:txBody>
      </p:sp>
      <p:sp>
        <p:nvSpPr>
          <p:cNvPr id="29" name="TextBox 33"/>
          <p:cNvSpPr txBox="1">
            <a:spLocks noChangeArrowheads="1"/>
          </p:cNvSpPr>
          <p:nvPr/>
        </p:nvSpPr>
        <p:spPr bwMode="auto">
          <a:xfrm>
            <a:off x="8686800" y="57912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4</a:t>
            </a:r>
          </a:p>
        </p:txBody>
      </p:sp>
      <p:sp>
        <p:nvSpPr>
          <p:cNvPr id="30" name="TextBox 34"/>
          <p:cNvSpPr txBox="1">
            <a:spLocks noChangeArrowheads="1"/>
          </p:cNvSpPr>
          <p:nvPr/>
        </p:nvSpPr>
        <p:spPr bwMode="auto">
          <a:xfrm>
            <a:off x="8686800" y="62484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1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5715000" y="4495800"/>
            <a:ext cx="2819400" cy="0"/>
          </a:xfrm>
          <a:prstGeom prst="line">
            <a:avLst/>
          </a:prstGeom>
          <a:ln w="38100">
            <a:solidFill>
              <a:srgbClr val="FFC000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715000" y="4953000"/>
            <a:ext cx="2819400" cy="0"/>
          </a:xfrm>
          <a:prstGeom prst="line">
            <a:avLst/>
          </a:prstGeom>
          <a:ln w="38100">
            <a:solidFill>
              <a:schemeClr val="accent3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715000" y="5410200"/>
            <a:ext cx="2819400" cy="0"/>
          </a:xfrm>
          <a:prstGeom prst="line">
            <a:avLst/>
          </a:prstGeom>
          <a:ln w="38100">
            <a:solidFill>
              <a:schemeClr val="accent4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715000" y="5867400"/>
            <a:ext cx="2819400" cy="0"/>
          </a:xfrm>
          <a:prstGeom prst="line">
            <a:avLst/>
          </a:prstGeom>
          <a:ln w="38100">
            <a:solidFill>
              <a:schemeClr val="accent6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715000" y="6324600"/>
            <a:ext cx="2819400" cy="0"/>
          </a:xfrm>
          <a:prstGeom prst="line">
            <a:avLst/>
          </a:prstGeom>
          <a:ln w="38100">
            <a:solidFill>
              <a:srgbClr val="7030A0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Sorting Networks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5363" name="Content Placeholder 3"/>
          <p:cNvSpPr>
            <a:spLocks noGrp="1"/>
          </p:cNvSpPr>
          <p:nvPr>
            <p:ph sz="half" idx="1"/>
          </p:nvPr>
        </p:nvSpPr>
        <p:spPr>
          <a:xfrm>
            <a:off x="1435100" y="1524000"/>
            <a:ext cx="3746500" cy="4664075"/>
          </a:xfrm>
        </p:spPr>
        <p:txBody>
          <a:bodyPr/>
          <a:lstStyle/>
          <a:p>
            <a:pPr eaLnBrk="1" hangingPunct="1"/>
            <a:r>
              <a:rPr lang="en-US" smtClean="0"/>
              <a:t>Swap comparators sort pairs of values</a:t>
            </a:r>
          </a:p>
          <a:p>
            <a:pPr eaLnBrk="1" hangingPunct="1"/>
            <a:r>
              <a:rPr lang="en-US" smtClean="0"/>
              <a:t>Sink lowest value, then operate on remaining S</a:t>
            </a:r>
            <a:r>
              <a:rPr lang="en-US" baseline="-25000" smtClean="0"/>
              <a:t>n-1</a:t>
            </a:r>
            <a:r>
              <a:rPr lang="en-US" smtClean="0"/>
              <a:t> items</a:t>
            </a:r>
          </a:p>
          <a:p>
            <a:pPr eaLnBrk="1" hangingPunct="1"/>
            <a:r>
              <a:rPr lang="en-US" smtClean="0"/>
              <a:t>Receive parallel data at inputs</a:t>
            </a:r>
          </a:p>
          <a:p>
            <a:pPr eaLnBrk="1" hangingPunct="1"/>
            <a:r>
              <a:rPr lang="en-US" smtClean="0"/>
              <a:t>High #PE and latency, resort with each new insertion</a:t>
            </a:r>
          </a:p>
        </p:txBody>
      </p:sp>
      <p:pic>
        <p:nvPicPr>
          <p:cNvPr id="15364" name="Content Placeholder 6" descr="Bubble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715000" y="1447800"/>
            <a:ext cx="3079750" cy="1676400"/>
          </a:xfrm>
        </p:spPr>
      </p:pic>
      <p:sp>
        <p:nvSpPr>
          <p:cNvPr id="15365" name="TextBox 4"/>
          <p:cNvSpPr txBox="1">
            <a:spLocks noChangeArrowheads="1"/>
          </p:cNvSpPr>
          <p:nvPr/>
        </p:nvSpPr>
        <p:spPr bwMode="auto">
          <a:xfrm>
            <a:off x="6324600" y="3505200"/>
            <a:ext cx="1793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Bubble Sort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5715000" y="4572000"/>
            <a:ext cx="2819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715000" y="5029200"/>
            <a:ext cx="2819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715000" y="5486400"/>
            <a:ext cx="2819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715000" y="5943600"/>
            <a:ext cx="2819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5791200" y="48006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6019800" y="52578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6324600" y="57150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715000" y="6400800"/>
            <a:ext cx="2819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6553200" y="61722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6705600" y="48006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6934200" y="52578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7162800" y="57150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7467600" y="48006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7696200" y="52578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8077200" y="48006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81" name="TextBox 24"/>
          <p:cNvSpPr txBox="1">
            <a:spLocks noChangeArrowheads="1"/>
          </p:cNvSpPr>
          <p:nvPr/>
        </p:nvSpPr>
        <p:spPr bwMode="auto">
          <a:xfrm>
            <a:off x="5334000" y="43434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3</a:t>
            </a:r>
          </a:p>
        </p:txBody>
      </p:sp>
      <p:sp>
        <p:nvSpPr>
          <p:cNvPr id="15382" name="TextBox 25"/>
          <p:cNvSpPr txBox="1">
            <a:spLocks noChangeArrowheads="1"/>
          </p:cNvSpPr>
          <p:nvPr/>
        </p:nvSpPr>
        <p:spPr bwMode="auto">
          <a:xfrm>
            <a:off x="5334000" y="48768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2</a:t>
            </a:r>
          </a:p>
        </p:txBody>
      </p:sp>
      <p:sp>
        <p:nvSpPr>
          <p:cNvPr id="15383" name="TextBox 26"/>
          <p:cNvSpPr txBox="1">
            <a:spLocks noChangeArrowheads="1"/>
          </p:cNvSpPr>
          <p:nvPr/>
        </p:nvSpPr>
        <p:spPr bwMode="auto">
          <a:xfrm>
            <a:off x="5334000" y="53340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5</a:t>
            </a:r>
          </a:p>
        </p:txBody>
      </p:sp>
      <p:sp>
        <p:nvSpPr>
          <p:cNvPr id="15384" name="TextBox 28"/>
          <p:cNvSpPr txBox="1">
            <a:spLocks noChangeArrowheads="1"/>
          </p:cNvSpPr>
          <p:nvPr/>
        </p:nvSpPr>
        <p:spPr bwMode="auto">
          <a:xfrm>
            <a:off x="5334000" y="57912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4</a:t>
            </a:r>
          </a:p>
        </p:txBody>
      </p:sp>
      <p:sp>
        <p:nvSpPr>
          <p:cNvPr id="15385" name="TextBox 29"/>
          <p:cNvSpPr txBox="1">
            <a:spLocks noChangeArrowheads="1"/>
          </p:cNvSpPr>
          <p:nvPr/>
        </p:nvSpPr>
        <p:spPr bwMode="auto">
          <a:xfrm>
            <a:off x="5334000" y="62484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1</a:t>
            </a:r>
          </a:p>
        </p:txBody>
      </p:sp>
      <p:sp>
        <p:nvSpPr>
          <p:cNvPr id="15386" name="TextBox 30"/>
          <p:cNvSpPr txBox="1">
            <a:spLocks noChangeArrowheads="1"/>
          </p:cNvSpPr>
          <p:nvPr/>
        </p:nvSpPr>
        <p:spPr bwMode="auto">
          <a:xfrm>
            <a:off x="8686800" y="43434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2</a:t>
            </a:r>
          </a:p>
        </p:txBody>
      </p:sp>
      <p:sp>
        <p:nvSpPr>
          <p:cNvPr id="15387" name="TextBox 31"/>
          <p:cNvSpPr txBox="1">
            <a:spLocks noChangeArrowheads="1"/>
          </p:cNvSpPr>
          <p:nvPr/>
        </p:nvSpPr>
        <p:spPr bwMode="auto">
          <a:xfrm>
            <a:off x="8686800" y="48768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3</a:t>
            </a:r>
          </a:p>
        </p:txBody>
      </p:sp>
      <p:sp>
        <p:nvSpPr>
          <p:cNvPr id="15388" name="TextBox 32"/>
          <p:cNvSpPr txBox="1">
            <a:spLocks noChangeArrowheads="1"/>
          </p:cNvSpPr>
          <p:nvPr/>
        </p:nvSpPr>
        <p:spPr bwMode="auto">
          <a:xfrm>
            <a:off x="8686800" y="53340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5</a:t>
            </a:r>
          </a:p>
        </p:txBody>
      </p:sp>
      <p:sp>
        <p:nvSpPr>
          <p:cNvPr id="15389" name="TextBox 33"/>
          <p:cNvSpPr txBox="1">
            <a:spLocks noChangeArrowheads="1"/>
          </p:cNvSpPr>
          <p:nvPr/>
        </p:nvSpPr>
        <p:spPr bwMode="auto">
          <a:xfrm>
            <a:off x="8686800" y="57912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4</a:t>
            </a:r>
          </a:p>
        </p:txBody>
      </p:sp>
      <p:sp>
        <p:nvSpPr>
          <p:cNvPr id="15390" name="TextBox 34"/>
          <p:cNvSpPr txBox="1">
            <a:spLocks noChangeArrowheads="1"/>
          </p:cNvSpPr>
          <p:nvPr/>
        </p:nvSpPr>
        <p:spPr bwMode="auto">
          <a:xfrm>
            <a:off x="8686800" y="62484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1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5715000" y="4495800"/>
            <a:ext cx="228600" cy="0"/>
          </a:xfrm>
          <a:prstGeom prst="line">
            <a:avLst/>
          </a:prstGeom>
          <a:ln w="38100">
            <a:solidFill>
              <a:srgbClr val="FFC000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096000" y="4953000"/>
            <a:ext cx="2438400" cy="0"/>
          </a:xfrm>
          <a:prstGeom prst="line">
            <a:avLst/>
          </a:prstGeom>
          <a:ln w="38100">
            <a:solidFill>
              <a:srgbClr val="FFC000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16200000" flipH="1">
            <a:off x="5791200" y="4648200"/>
            <a:ext cx="457200" cy="152400"/>
          </a:xfrm>
          <a:prstGeom prst="line">
            <a:avLst/>
          </a:prstGeom>
          <a:ln w="38100">
            <a:solidFill>
              <a:srgbClr val="FFC000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715000" y="4953000"/>
            <a:ext cx="304800" cy="0"/>
          </a:xfrm>
          <a:prstGeom prst="line">
            <a:avLst/>
          </a:prstGeom>
          <a:ln w="38100">
            <a:solidFill>
              <a:schemeClr val="accent3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 flipH="1" flipV="1">
            <a:off x="5791200" y="4648200"/>
            <a:ext cx="457200" cy="152400"/>
          </a:xfrm>
          <a:prstGeom prst="line">
            <a:avLst/>
          </a:prstGeom>
          <a:ln w="38100">
            <a:solidFill>
              <a:schemeClr val="accent3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6172200" y="4495800"/>
            <a:ext cx="2362200" cy="0"/>
          </a:xfrm>
          <a:prstGeom prst="line">
            <a:avLst/>
          </a:prstGeom>
          <a:ln w="38100">
            <a:solidFill>
              <a:schemeClr val="accent3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715000" y="5410200"/>
            <a:ext cx="2819400" cy="0"/>
          </a:xfrm>
          <a:prstGeom prst="line">
            <a:avLst/>
          </a:prstGeom>
          <a:ln w="38100">
            <a:solidFill>
              <a:schemeClr val="accent4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5715000" y="5867400"/>
            <a:ext cx="2819400" cy="0"/>
          </a:xfrm>
          <a:prstGeom prst="line">
            <a:avLst/>
          </a:prstGeom>
          <a:ln w="38100">
            <a:solidFill>
              <a:schemeClr val="accent6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5715000" y="6324600"/>
            <a:ext cx="2819400" cy="0"/>
          </a:xfrm>
          <a:prstGeom prst="line">
            <a:avLst/>
          </a:prstGeom>
          <a:ln w="38100">
            <a:solidFill>
              <a:srgbClr val="7030A0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Sorting Networks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6387" name="Content Placeholder 3"/>
          <p:cNvSpPr>
            <a:spLocks noGrp="1"/>
          </p:cNvSpPr>
          <p:nvPr>
            <p:ph sz="half" idx="1"/>
          </p:nvPr>
        </p:nvSpPr>
        <p:spPr>
          <a:xfrm>
            <a:off x="1435100" y="1524000"/>
            <a:ext cx="3746500" cy="4664075"/>
          </a:xfrm>
        </p:spPr>
        <p:txBody>
          <a:bodyPr/>
          <a:lstStyle/>
          <a:p>
            <a:pPr eaLnBrk="1" hangingPunct="1"/>
            <a:r>
              <a:rPr lang="en-US" smtClean="0"/>
              <a:t>Swap comparators sort pairs of values</a:t>
            </a:r>
          </a:p>
          <a:p>
            <a:pPr eaLnBrk="1" hangingPunct="1"/>
            <a:r>
              <a:rPr lang="en-US" smtClean="0"/>
              <a:t>Sink lowest value, then operate on remaining S</a:t>
            </a:r>
            <a:r>
              <a:rPr lang="en-US" baseline="-25000" smtClean="0"/>
              <a:t>n-1</a:t>
            </a:r>
            <a:r>
              <a:rPr lang="en-US" smtClean="0"/>
              <a:t> items</a:t>
            </a:r>
          </a:p>
          <a:p>
            <a:pPr eaLnBrk="1" hangingPunct="1"/>
            <a:r>
              <a:rPr lang="en-US" smtClean="0"/>
              <a:t>Receive parallel data at inputs</a:t>
            </a:r>
          </a:p>
          <a:p>
            <a:pPr eaLnBrk="1" hangingPunct="1"/>
            <a:r>
              <a:rPr lang="en-US" smtClean="0"/>
              <a:t>High #PE and latency, resort with each new insertion</a:t>
            </a:r>
          </a:p>
        </p:txBody>
      </p:sp>
      <p:pic>
        <p:nvPicPr>
          <p:cNvPr id="16388" name="Content Placeholder 6" descr="Bubble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715000" y="1447800"/>
            <a:ext cx="3079750" cy="1676400"/>
          </a:xfrm>
        </p:spPr>
      </p:pic>
      <p:sp>
        <p:nvSpPr>
          <p:cNvPr id="16389" name="TextBox 4"/>
          <p:cNvSpPr txBox="1">
            <a:spLocks noChangeArrowheads="1"/>
          </p:cNvSpPr>
          <p:nvPr/>
        </p:nvSpPr>
        <p:spPr bwMode="auto">
          <a:xfrm>
            <a:off x="6324600" y="3505200"/>
            <a:ext cx="1793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Bubble Sort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5715000" y="4572000"/>
            <a:ext cx="2819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715000" y="5029200"/>
            <a:ext cx="2819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715000" y="5486400"/>
            <a:ext cx="2819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715000" y="5943600"/>
            <a:ext cx="2819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5791200" y="48006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6019800" y="52578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6324600" y="57150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715000" y="6400800"/>
            <a:ext cx="2819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6553200" y="61722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6705600" y="48006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6934200" y="52578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7162800" y="57150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7467600" y="48006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7696200" y="52578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8077200" y="48006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05" name="TextBox 24"/>
          <p:cNvSpPr txBox="1">
            <a:spLocks noChangeArrowheads="1"/>
          </p:cNvSpPr>
          <p:nvPr/>
        </p:nvSpPr>
        <p:spPr bwMode="auto">
          <a:xfrm>
            <a:off x="5334000" y="43434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3</a:t>
            </a:r>
          </a:p>
        </p:txBody>
      </p:sp>
      <p:sp>
        <p:nvSpPr>
          <p:cNvPr id="16406" name="TextBox 25"/>
          <p:cNvSpPr txBox="1">
            <a:spLocks noChangeArrowheads="1"/>
          </p:cNvSpPr>
          <p:nvPr/>
        </p:nvSpPr>
        <p:spPr bwMode="auto">
          <a:xfrm>
            <a:off x="5334000" y="48768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2</a:t>
            </a:r>
          </a:p>
        </p:txBody>
      </p:sp>
      <p:sp>
        <p:nvSpPr>
          <p:cNvPr id="16407" name="TextBox 26"/>
          <p:cNvSpPr txBox="1">
            <a:spLocks noChangeArrowheads="1"/>
          </p:cNvSpPr>
          <p:nvPr/>
        </p:nvSpPr>
        <p:spPr bwMode="auto">
          <a:xfrm>
            <a:off x="5334000" y="53340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5</a:t>
            </a:r>
          </a:p>
        </p:txBody>
      </p:sp>
      <p:sp>
        <p:nvSpPr>
          <p:cNvPr id="16408" name="TextBox 28"/>
          <p:cNvSpPr txBox="1">
            <a:spLocks noChangeArrowheads="1"/>
          </p:cNvSpPr>
          <p:nvPr/>
        </p:nvSpPr>
        <p:spPr bwMode="auto">
          <a:xfrm>
            <a:off x="5334000" y="57912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4</a:t>
            </a:r>
          </a:p>
        </p:txBody>
      </p:sp>
      <p:sp>
        <p:nvSpPr>
          <p:cNvPr id="16409" name="TextBox 29"/>
          <p:cNvSpPr txBox="1">
            <a:spLocks noChangeArrowheads="1"/>
          </p:cNvSpPr>
          <p:nvPr/>
        </p:nvSpPr>
        <p:spPr bwMode="auto">
          <a:xfrm>
            <a:off x="5334000" y="62484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1</a:t>
            </a:r>
          </a:p>
        </p:txBody>
      </p:sp>
      <p:sp>
        <p:nvSpPr>
          <p:cNvPr id="16410" name="TextBox 30"/>
          <p:cNvSpPr txBox="1">
            <a:spLocks noChangeArrowheads="1"/>
          </p:cNvSpPr>
          <p:nvPr/>
        </p:nvSpPr>
        <p:spPr bwMode="auto">
          <a:xfrm>
            <a:off x="8686800" y="43434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2</a:t>
            </a:r>
          </a:p>
        </p:txBody>
      </p:sp>
      <p:sp>
        <p:nvSpPr>
          <p:cNvPr id="16411" name="TextBox 31"/>
          <p:cNvSpPr txBox="1">
            <a:spLocks noChangeArrowheads="1"/>
          </p:cNvSpPr>
          <p:nvPr/>
        </p:nvSpPr>
        <p:spPr bwMode="auto">
          <a:xfrm>
            <a:off x="8686800" y="48768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3</a:t>
            </a:r>
          </a:p>
        </p:txBody>
      </p:sp>
      <p:sp>
        <p:nvSpPr>
          <p:cNvPr id="16412" name="TextBox 32"/>
          <p:cNvSpPr txBox="1">
            <a:spLocks noChangeArrowheads="1"/>
          </p:cNvSpPr>
          <p:nvPr/>
        </p:nvSpPr>
        <p:spPr bwMode="auto">
          <a:xfrm>
            <a:off x="8686800" y="53340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4</a:t>
            </a:r>
          </a:p>
        </p:txBody>
      </p:sp>
      <p:sp>
        <p:nvSpPr>
          <p:cNvPr id="16413" name="TextBox 33"/>
          <p:cNvSpPr txBox="1">
            <a:spLocks noChangeArrowheads="1"/>
          </p:cNvSpPr>
          <p:nvPr/>
        </p:nvSpPr>
        <p:spPr bwMode="auto">
          <a:xfrm>
            <a:off x="8686800" y="57912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5</a:t>
            </a:r>
          </a:p>
        </p:txBody>
      </p:sp>
      <p:sp>
        <p:nvSpPr>
          <p:cNvPr id="16414" name="TextBox 34"/>
          <p:cNvSpPr txBox="1">
            <a:spLocks noChangeArrowheads="1"/>
          </p:cNvSpPr>
          <p:nvPr/>
        </p:nvSpPr>
        <p:spPr bwMode="auto">
          <a:xfrm>
            <a:off x="8686800" y="62484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1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5715000" y="4495800"/>
            <a:ext cx="228600" cy="0"/>
          </a:xfrm>
          <a:prstGeom prst="line">
            <a:avLst/>
          </a:prstGeom>
          <a:ln w="38100">
            <a:solidFill>
              <a:srgbClr val="FFC000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096000" y="4953000"/>
            <a:ext cx="2438400" cy="0"/>
          </a:xfrm>
          <a:prstGeom prst="line">
            <a:avLst/>
          </a:prstGeom>
          <a:ln w="38100">
            <a:solidFill>
              <a:srgbClr val="FFC000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16200000" flipH="1">
            <a:off x="5791200" y="4648200"/>
            <a:ext cx="457200" cy="152400"/>
          </a:xfrm>
          <a:prstGeom prst="line">
            <a:avLst/>
          </a:prstGeom>
          <a:ln w="38100">
            <a:solidFill>
              <a:srgbClr val="FFC000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715000" y="4953000"/>
            <a:ext cx="304800" cy="0"/>
          </a:xfrm>
          <a:prstGeom prst="line">
            <a:avLst/>
          </a:prstGeom>
          <a:ln w="38100">
            <a:solidFill>
              <a:schemeClr val="accent3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 flipH="1" flipV="1">
            <a:off x="5791200" y="4648200"/>
            <a:ext cx="457200" cy="152400"/>
          </a:xfrm>
          <a:prstGeom prst="line">
            <a:avLst/>
          </a:prstGeom>
          <a:ln w="38100">
            <a:solidFill>
              <a:schemeClr val="accent3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6172200" y="4495800"/>
            <a:ext cx="2362200" cy="0"/>
          </a:xfrm>
          <a:prstGeom prst="line">
            <a:avLst/>
          </a:prstGeom>
          <a:ln w="38100">
            <a:solidFill>
              <a:schemeClr val="accent3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715000" y="5410200"/>
            <a:ext cx="762000" cy="0"/>
          </a:xfrm>
          <a:prstGeom prst="line">
            <a:avLst/>
          </a:prstGeom>
          <a:ln w="38100">
            <a:solidFill>
              <a:schemeClr val="accent4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6629400" y="5867400"/>
            <a:ext cx="1905000" cy="0"/>
          </a:xfrm>
          <a:prstGeom prst="line">
            <a:avLst/>
          </a:prstGeom>
          <a:ln w="38100">
            <a:solidFill>
              <a:schemeClr val="accent4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16200000" flipV="1">
            <a:off x="6324600" y="5562600"/>
            <a:ext cx="457200" cy="152400"/>
          </a:xfrm>
          <a:prstGeom prst="line">
            <a:avLst/>
          </a:prstGeom>
          <a:ln w="38100">
            <a:solidFill>
              <a:schemeClr val="accent4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5715000" y="5867400"/>
            <a:ext cx="762000" cy="0"/>
          </a:xfrm>
          <a:prstGeom prst="line">
            <a:avLst/>
          </a:prstGeom>
          <a:ln w="38100">
            <a:solidFill>
              <a:schemeClr val="accent6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6629400" y="5410200"/>
            <a:ext cx="1905000" cy="0"/>
          </a:xfrm>
          <a:prstGeom prst="line">
            <a:avLst/>
          </a:prstGeom>
          <a:ln w="38100">
            <a:solidFill>
              <a:schemeClr val="accent6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5400000" flipH="1" flipV="1">
            <a:off x="6324600" y="5562600"/>
            <a:ext cx="457200" cy="152400"/>
          </a:xfrm>
          <a:prstGeom prst="line">
            <a:avLst/>
          </a:prstGeom>
          <a:ln w="38100">
            <a:solidFill>
              <a:schemeClr val="accent6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5715000" y="6324600"/>
            <a:ext cx="2819400" cy="0"/>
          </a:xfrm>
          <a:prstGeom prst="line">
            <a:avLst/>
          </a:prstGeom>
          <a:ln w="38100">
            <a:solidFill>
              <a:srgbClr val="7030A0"/>
            </a:solidFill>
            <a:prstDash val="sysDash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1214</TotalTime>
  <Words>3122</Words>
  <Application>Microsoft Office PowerPoint</Application>
  <PresentationFormat>On-screen Show (4:3)</PresentationFormat>
  <Paragraphs>1646</Paragraphs>
  <Slides>68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69" baseType="lpstr">
      <vt:lpstr>Solstice</vt:lpstr>
      <vt:lpstr>A Configurable  High-Throughput  Linear Sorter System</vt:lpstr>
      <vt:lpstr>Introduction</vt:lpstr>
      <vt:lpstr>Introduction</vt:lpstr>
      <vt:lpstr>Contributions</vt:lpstr>
      <vt:lpstr>Background</vt:lpstr>
      <vt:lpstr>Background</vt:lpstr>
      <vt:lpstr>Sorting Networks</vt:lpstr>
      <vt:lpstr>Sorting Networks</vt:lpstr>
      <vt:lpstr>Sorting Networks</vt:lpstr>
      <vt:lpstr>Sorting Networks</vt:lpstr>
      <vt:lpstr>Sorting Networks</vt:lpstr>
      <vt:lpstr>Sorting Networks</vt:lpstr>
      <vt:lpstr>Sorting Networks</vt:lpstr>
      <vt:lpstr>Linear Sorters</vt:lpstr>
      <vt:lpstr>Linear Sorters</vt:lpstr>
      <vt:lpstr>Linear Sorters</vt:lpstr>
      <vt:lpstr>Linear Sorters</vt:lpstr>
      <vt:lpstr>Linear Sorters</vt:lpstr>
      <vt:lpstr>Linear Sorters</vt:lpstr>
      <vt:lpstr>Linear Sorters</vt:lpstr>
      <vt:lpstr>Configurable Linear Sorter</vt:lpstr>
      <vt:lpstr>Configurable Linear Sorter</vt:lpstr>
      <vt:lpstr>Configurable Linear Sorter</vt:lpstr>
      <vt:lpstr>Extended Linear Sorter System</vt:lpstr>
      <vt:lpstr>Extended Linear Sorter System</vt:lpstr>
      <vt:lpstr>Extended Linear Sorter System</vt:lpstr>
      <vt:lpstr>Extended Linear Sorter System</vt:lpstr>
      <vt:lpstr>Extended Linear Sorter System</vt:lpstr>
      <vt:lpstr>Extended Linear Sorter System</vt:lpstr>
      <vt:lpstr>Extended Linear Sorter System</vt:lpstr>
      <vt:lpstr>Extended Linear Sorter System</vt:lpstr>
      <vt:lpstr>Extended Linear Sorter System</vt:lpstr>
      <vt:lpstr>Interleaved Linear Sorter System</vt:lpstr>
      <vt:lpstr>Interleaved Linear Sorter System</vt:lpstr>
      <vt:lpstr>Interleaved Linear Sorter System</vt:lpstr>
      <vt:lpstr>Extended Linear Sorter System</vt:lpstr>
      <vt:lpstr>Extended Linear Sorter System</vt:lpstr>
      <vt:lpstr>Extended Linear Sorter System</vt:lpstr>
      <vt:lpstr>Extended Linear Sorter System</vt:lpstr>
      <vt:lpstr>Sorter Node Architecture</vt:lpstr>
      <vt:lpstr>Interleaved Linear Sorter</vt:lpstr>
      <vt:lpstr>Interleaved Linear Sorter</vt:lpstr>
      <vt:lpstr>Interleaved Linear Sorter</vt:lpstr>
      <vt:lpstr>Interleaved Linear Sorter</vt:lpstr>
      <vt:lpstr>Interleaved Linear Sorter</vt:lpstr>
      <vt:lpstr>Interleaved Linear Sorter</vt:lpstr>
      <vt:lpstr>Interleaved Linear Sorter</vt:lpstr>
      <vt:lpstr>Interleaved Linear Sorter</vt:lpstr>
      <vt:lpstr>Interleaved Linear Sorter</vt:lpstr>
      <vt:lpstr>Interleaved Linear Sorter</vt:lpstr>
      <vt:lpstr>Interleaved Linear Sorter</vt:lpstr>
      <vt:lpstr>Input Distribution and Latency</vt:lpstr>
      <vt:lpstr>Output Logic</vt:lpstr>
      <vt:lpstr>Streaming output</vt:lpstr>
      <vt:lpstr>Hardware Implementation</vt:lpstr>
      <vt:lpstr>FPGA Area</vt:lpstr>
      <vt:lpstr>FPGA Throughput</vt:lpstr>
      <vt:lpstr>FPGA Throughput</vt:lpstr>
      <vt:lpstr>Maximum ILS Throughput</vt:lpstr>
      <vt:lpstr>Throughput considerations</vt:lpstr>
      <vt:lpstr>Normalized ILS Throughput</vt:lpstr>
      <vt:lpstr>Virtex II-Pro implementation</vt:lpstr>
      <vt:lpstr>Three test scenarios</vt:lpstr>
      <vt:lpstr>ILS speedup over MicroBlaze</vt:lpstr>
      <vt:lpstr>ILS speedup against Sorting Network</vt:lpstr>
      <vt:lpstr>Conclusions</vt:lpstr>
      <vt:lpstr>Conclusions</vt:lpstr>
      <vt:lpstr>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Jorge</dc:creator>
  <cp:lastModifiedBy>Jorge</cp:lastModifiedBy>
  <cp:revision>190</cp:revision>
  <dcterms:created xsi:type="dcterms:W3CDTF">2010-03-27T16:30:06Z</dcterms:created>
  <dcterms:modified xsi:type="dcterms:W3CDTF">2010-04-19T00:50:11Z</dcterms:modified>
</cp:coreProperties>
</file>